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75" r:id="rId3"/>
    <p:sldId id="276" r:id="rId4"/>
    <p:sldId id="277" r:id="rId5"/>
    <p:sldId id="257" r:id="rId6"/>
    <p:sldId id="262" r:id="rId7"/>
    <p:sldId id="259" r:id="rId8"/>
    <p:sldId id="260" r:id="rId9"/>
    <p:sldId id="263" r:id="rId10"/>
    <p:sldId id="265" r:id="rId11"/>
    <p:sldId id="268" r:id="rId12"/>
    <p:sldId id="267" r:id="rId13"/>
    <p:sldId id="269" r:id="rId14"/>
    <p:sldId id="273" r:id="rId15"/>
    <p:sldId id="274"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19830-94AF-416D-B6B3-78E9823766E0}" type="datetimeFigureOut">
              <a:rPr lang="zh-TW" altLang="en-US" smtClean="0"/>
              <a:t>2020/10/25</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19E5C-2784-488D-B8C3-96EF8043F82A}" type="slidenum">
              <a:rPr lang="zh-TW" altLang="en-US" smtClean="0"/>
              <a:t>‹#›</a:t>
            </a:fld>
            <a:endParaRPr lang="zh-TW" altLang="en-US"/>
          </a:p>
        </p:txBody>
      </p:sp>
    </p:spTree>
    <p:extLst>
      <p:ext uri="{BB962C8B-B14F-4D97-AF65-F5344CB8AC3E}">
        <p14:creationId xmlns:p14="http://schemas.microsoft.com/office/powerpoint/2010/main" val="210443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決策自由：權力越大，決策自由度越高</a:t>
            </a:r>
            <a:endParaRPr lang="en-US" altLang="zh-TW" dirty="0"/>
          </a:p>
          <a:p>
            <a:r>
              <a:rPr lang="zh-TW" altLang="en-US" dirty="0"/>
              <a:t>工作壓力</a:t>
            </a:r>
            <a:r>
              <a:rPr lang="en-US" altLang="zh-TW" dirty="0"/>
              <a:t>&gt;1</a:t>
            </a:r>
            <a:r>
              <a:rPr lang="zh-TW" altLang="en-US" dirty="0"/>
              <a:t>就是有工作壓力</a:t>
            </a:r>
          </a:p>
        </p:txBody>
      </p:sp>
      <p:sp>
        <p:nvSpPr>
          <p:cNvPr id="4" name="投影片編號版面配置區 3"/>
          <p:cNvSpPr>
            <a:spLocks noGrp="1"/>
          </p:cNvSpPr>
          <p:nvPr>
            <p:ph type="sldNum" sz="quarter" idx="5"/>
          </p:nvPr>
        </p:nvSpPr>
        <p:spPr/>
        <p:txBody>
          <a:bodyPr/>
          <a:lstStyle/>
          <a:p>
            <a:fld id="{14219E5C-2784-488D-B8C3-96EF8043F82A}" type="slidenum">
              <a:rPr lang="zh-TW" altLang="en-US" smtClean="0"/>
              <a:t>7</a:t>
            </a:fld>
            <a:endParaRPr lang="zh-TW" altLang="en-US"/>
          </a:p>
        </p:txBody>
      </p:sp>
    </p:spTree>
    <p:extLst>
      <p:ext uri="{BB962C8B-B14F-4D97-AF65-F5344CB8AC3E}">
        <p14:creationId xmlns:p14="http://schemas.microsoft.com/office/powerpoint/2010/main" val="2863379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使用假設分析對研究假設進行檢驗，形成分層線性回歸方法，共使用四個回歸模型，並以最近兩年內發生工作交通次數作為標準變量</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14219E5C-2784-488D-B8C3-96EF8043F82A}" type="slidenum">
              <a:rPr lang="zh-TW" altLang="en-US" smtClean="0"/>
              <a:t>9</a:t>
            </a:fld>
            <a:endParaRPr lang="zh-TW" altLang="en-US"/>
          </a:p>
        </p:txBody>
      </p:sp>
    </p:spTree>
    <p:extLst>
      <p:ext uri="{BB962C8B-B14F-4D97-AF65-F5344CB8AC3E}">
        <p14:creationId xmlns:p14="http://schemas.microsoft.com/office/powerpoint/2010/main" val="25892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模型中包含的所有預測變量，</a:t>
            </a:r>
            <a:r>
              <a:rPr lang="en-US" altLang="zh-TW" dirty="0"/>
              <a:t>WTC</a:t>
            </a:r>
            <a:r>
              <a:rPr lang="zh-TW" altLang="en-US" dirty="0"/>
              <a:t>方差為</a:t>
            </a:r>
            <a:r>
              <a:rPr lang="en-US" altLang="zh-TW" dirty="0"/>
              <a:t>8%-17%</a:t>
            </a:r>
          </a:p>
          <a:p>
            <a:endParaRPr lang="zh-TW" altLang="en-US" dirty="0"/>
          </a:p>
        </p:txBody>
      </p:sp>
      <p:sp>
        <p:nvSpPr>
          <p:cNvPr id="4" name="投影片編號版面配置區 3"/>
          <p:cNvSpPr>
            <a:spLocks noGrp="1"/>
          </p:cNvSpPr>
          <p:nvPr>
            <p:ph type="sldNum" sz="quarter" idx="5"/>
          </p:nvPr>
        </p:nvSpPr>
        <p:spPr/>
        <p:txBody>
          <a:bodyPr/>
          <a:lstStyle/>
          <a:p>
            <a:fld id="{14219E5C-2784-488D-B8C3-96EF8043F82A}" type="slidenum">
              <a:rPr lang="zh-TW" altLang="en-US" smtClean="0"/>
              <a:t>11</a:t>
            </a:fld>
            <a:endParaRPr lang="zh-TW" altLang="en-US"/>
          </a:p>
        </p:txBody>
      </p:sp>
    </p:spTree>
    <p:extLst>
      <p:ext uri="{BB962C8B-B14F-4D97-AF65-F5344CB8AC3E}">
        <p14:creationId xmlns:p14="http://schemas.microsoft.com/office/powerpoint/2010/main" val="3263742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R</a:t>
            </a:r>
            <a:r>
              <a:rPr lang="zh-TW" altLang="en-US" dirty="0"/>
              <a:t>平方越大，解釋力越大</a:t>
            </a:r>
          </a:p>
        </p:txBody>
      </p:sp>
      <p:sp>
        <p:nvSpPr>
          <p:cNvPr id="4" name="投影片編號版面配置區 3"/>
          <p:cNvSpPr>
            <a:spLocks noGrp="1"/>
          </p:cNvSpPr>
          <p:nvPr>
            <p:ph type="sldNum" sz="quarter" idx="5"/>
          </p:nvPr>
        </p:nvSpPr>
        <p:spPr/>
        <p:txBody>
          <a:bodyPr/>
          <a:lstStyle/>
          <a:p>
            <a:fld id="{14219E5C-2784-488D-B8C3-96EF8043F82A}" type="slidenum">
              <a:rPr lang="zh-TW" altLang="en-US" smtClean="0"/>
              <a:t>12</a:t>
            </a:fld>
            <a:endParaRPr lang="zh-TW" altLang="en-US"/>
          </a:p>
        </p:txBody>
      </p:sp>
    </p:spTree>
    <p:extLst>
      <p:ext uri="{BB962C8B-B14F-4D97-AF65-F5344CB8AC3E}">
        <p14:creationId xmlns:p14="http://schemas.microsoft.com/office/powerpoint/2010/main" val="350033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650528"/>
          </a:xfrm>
        </p:spPr>
        <p:txBody>
          <a:bodyPr anchor="b">
            <a:normAutofit/>
          </a:bodyPr>
          <a:lstStyle>
            <a:lvl1pPr algn="ctr">
              <a:lnSpc>
                <a:spcPct val="85000"/>
              </a:lnSpc>
              <a:defRPr sz="4000" b="1" cap="all" baseline="0">
                <a:solidFill>
                  <a:schemeClr val="tx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dirty="0"/>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5A8429-9A48-4062-99E2-C9BAB0EE2E76}" type="slidenum">
              <a:rPr lang="zh-TW" altLang="en-US" smtClean="0"/>
              <a:t>‹#›</a:t>
            </a:fld>
            <a:endParaRPr lang="zh-TW" altLang="en-US"/>
          </a:p>
        </p:txBody>
      </p:sp>
      <p:cxnSp>
        <p:nvCxnSpPr>
          <p:cNvPr id="8" name="Straight Connector 7"/>
          <p:cNvCxnSpPr/>
          <p:nvPr/>
        </p:nvCxnSpPr>
        <p:spPr>
          <a:xfrm>
            <a:off x="1981199" y="3397133"/>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13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70023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41483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12607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6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123946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2979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17197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7322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34348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DA6D783-0A67-44AD-B356-0C951E1F6EBE}" type="datetimeFigureOut">
              <a:rPr lang="zh-TW" altLang="en-US" smtClean="0"/>
              <a:t>2020/10/25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18178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922021"/>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143000" y="1531621"/>
            <a:ext cx="9872871" cy="4564379"/>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DA6D783-0A67-44AD-B356-0C951E1F6EBE}" type="datetimeFigureOut">
              <a:rPr lang="zh-TW" altLang="en-US" smtClean="0"/>
              <a:t>2020/10/25</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908511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28600" indent="-182880" algn="l" defTabSz="914400" rtl="0" eaLnBrk="1" latinLnBrk="0" hangingPunct="1">
        <a:lnSpc>
          <a:spcPct val="150000"/>
        </a:lnSpc>
        <a:spcBef>
          <a:spcPts val="1400"/>
        </a:spcBef>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1pPr>
      <a:lvl2pPr marL="45720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2pPr>
      <a:lvl3pPr marL="73152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3pPr>
      <a:lvl4pPr marL="100584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128016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BC87B5-1B52-4C96-BFCE-34446F16FD62}"/>
              </a:ext>
            </a:extLst>
          </p:cNvPr>
          <p:cNvSpPr>
            <a:spLocks noGrp="1"/>
          </p:cNvSpPr>
          <p:nvPr>
            <p:ph type="ctrTitle"/>
          </p:nvPr>
        </p:nvSpPr>
        <p:spPr>
          <a:xfrm>
            <a:off x="1109980" y="882376"/>
            <a:ext cx="9966960" cy="2650528"/>
          </a:xfrm>
        </p:spPr>
        <p:txBody>
          <a:bodyPr>
            <a:normAutofit fontScale="90000"/>
          </a:bodyPr>
          <a:lstStyle/>
          <a:p>
            <a:pPr>
              <a:lnSpc>
                <a:spcPct val="150000"/>
              </a:lnSpc>
            </a:pPr>
            <a:r>
              <a:rPr lang="en-US" altLang="zh-TW" sz="3200" cap="none" dirty="0">
                <a:solidFill>
                  <a:schemeClr val="accent4">
                    <a:lumMod val="50000"/>
                  </a:schemeClr>
                </a:solidFill>
              </a:rPr>
              <a:t>A matter of style? Testing the moderating effect of driving styles on the relationship between job strain and work-related crashes of professional drivers</a:t>
            </a:r>
            <a:endParaRPr lang="zh-TW" altLang="en-US" sz="3200" cap="none" dirty="0">
              <a:solidFill>
                <a:schemeClr val="accent4">
                  <a:lumMod val="50000"/>
                </a:schemeClr>
              </a:solidFill>
            </a:endParaRPr>
          </a:p>
        </p:txBody>
      </p:sp>
      <p:sp>
        <p:nvSpPr>
          <p:cNvPr id="3" name="副標題 2">
            <a:extLst>
              <a:ext uri="{FF2B5EF4-FFF2-40B4-BE49-F238E27FC236}">
                <a16:creationId xmlns:a16="http://schemas.microsoft.com/office/drawing/2014/main" id="{0CEF4E1C-0F7C-4289-96EB-FEC1EF324241}"/>
              </a:ext>
            </a:extLst>
          </p:cNvPr>
          <p:cNvSpPr>
            <a:spLocks noGrp="1"/>
          </p:cNvSpPr>
          <p:nvPr>
            <p:ph type="subTitle" idx="1"/>
          </p:nvPr>
        </p:nvSpPr>
        <p:spPr/>
        <p:txBody>
          <a:bodyPr>
            <a:normAutofit/>
          </a:bodyPr>
          <a:lstStyle/>
          <a:p>
            <a:r>
              <a:rPr lang="en-US" altLang="zh-TW" sz="1800" dirty="0"/>
              <a:t>Transportation Research Part F 72 (2020) 307–317</a:t>
            </a:r>
          </a:p>
          <a:p>
            <a:r>
              <a:rPr lang="en-US" altLang="zh-TW" sz="1800" dirty="0"/>
              <a:t>Sergio A. </a:t>
            </a:r>
            <a:r>
              <a:rPr lang="en-US" altLang="zh-TW" sz="1800" dirty="0" err="1"/>
              <a:t>Useche</a:t>
            </a:r>
            <a:r>
              <a:rPr lang="en-US" altLang="zh-TW" sz="1800" dirty="0"/>
              <a:t>, Boris </a:t>
            </a:r>
            <a:r>
              <a:rPr lang="en-US" altLang="zh-TW" sz="1800" dirty="0" err="1"/>
              <a:t>Cendales</a:t>
            </a:r>
            <a:r>
              <a:rPr lang="en-US" altLang="zh-TW" sz="1800" dirty="0"/>
              <a:t>, Francisco Alonso, Mauricio Orozco-</a:t>
            </a:r>
            <a:r>
              <a:rPr lang="en-US" altLang="zh-TW" sz="1800" dirty="0" err="1"/>
              <a:t>Fontalvo</a:t>
            </a:r>
            <a:endParaRPr lang="zh-TW" altLang="en-US" sz="1800" dirty="0"/>
          </a:p>
        </p:txBody>
      </p:sp>
    </p:spTree>
    <p:extLst>
      <p:ext uri="{BB962C8B-B14F-4D97-AF65-F5344CB8AC3E}">
        <p14:creationId xmlns:p14="http://schemas.microsoft.com/office/powerpoint/2010/main" val="103073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34F4E13-5E4F-4D17-9176-656A880DE76E}"/>
              </a:ext>
            </a:extLst>
          </p:cNvPr>
          <p:cNvSpPr>
            <a:spLocks noGrp="1"/>
          </p:cNvSpPr>
          <p:nvPr>
            <p:ph type="title"/>
          </p:nvPr>
        </p:nvSpPr>
        <p:spPr/>
        <p:txBody>
          <a:bodyPr/>
          <a:lstStyle/>
          <a:p>
            <a:r>
              <a:rPr lang="zh-TW" altLang="en-US" dirty="0"/>
              <a:t>描述性統計以及相關性</a:t>
            </a:r>
          </a:p>
        </p:txBody>
      </p:sp>
      <p:sp>
        <p:nvSpPr>
          <p:cNvPr id="3" name="內容版面配置區 2">
            <a:extLst>
              <a:ext uri="{FF2B5EF4-FFF2-40B4-BE49-F238E27FC236}">
                <a16:creationId xmlns:a16="http://schemas.microsoft.com/office/drawing/2014/main" id="{6816A093-3BCD-4B95-91AB-D506B1C9D2DC}"/>
              </a:ext>
            </a:extLst>
          </p:cNvPr>
          <p:cNvSpPr>
            <a:spLocks noGrp="1"/>
          </p:cNvSpPr>
          <p:nvPr>
            <p:ph idx="1"/>
          </p:nvPr>
        </p:nvSpPr>
        <p:spPr/>
        <p:txBody>
          <a:bodyPr/>
          <a:lstStyle/>
          <a:p>
            <a:r>
              <a:rPr lang="en-US" altLang="zh-TW" dirty="0"/>
              <a:t>WTC</a:t>
            </a:r>
            <a:r>
              <a:rPr lang="zh-TW" altLang="en-US" dirty="0"/>
              <a:t>與心理需求、工作壓力、不良的駕駛方式呈現顯著正相關</a:t>
            </a:r>
            <a:r>
              <a:rPr lang="en-US" altLang="zh-TW" dirty="0"/>
              <a:t>(H1~H4)</a:t>
            </a:r>
          </a:p>
          <a:p>
            <a:r>
              <a:rPr lang="en-US" altLang="zh-TW" dirty="0"/>
              <a:t>WTC</a:t>
            </a:r>
            <a:r>
              <a:rPr lang="zh-TW" altLang="en-US" dirty="0"/>
              <a:t>與決策自由度、耐心與細心的駕駛風格呈顯顯著負相關</a:t>
            </a:r>
          </a:p>
        </p:txBody>
      </p:sp>
      <p:pic>
        <p:nvPicPr>
          <p:cNvPr id="4" name="圖片 3">
            <a:extLst>
              <a:ext uri="{FF2B5EF4-FFF2-40B4-BE49-F238E27FC236}">
                <a16:creationId xmlns:a16="http://schemas.microsoft.com/office/drawing/2014/main" id="{ED4D05BA-E091-439D-A22F-C5265C1AB65B}"/>
              </a:ext>
            </a:extLst>
          </p:cNvPr>
          <p:cNvPicPr>
            <a:picLocks noChangeAspect="1"/>
          </p:cNvPicPr>
          <p:nvPr/>
        </p:nvPicPr>
        <p:blipFill>
          <a:blip r:embed="rId2"/>
          <a:stretch>
            <a:fillRect/>
          </a:stretch>
        </p:blipFill>
        <p:spPr>
          <a:xfrm>
            <a:off x="0" y="3935120"/>
            <a:ext cx="12192000" cy="2782518"/>
          </a:xfrm>
          <a:prstGeom prst="rect">
            <a:avLst/>
          </a:prstGeom>
        </p:spPr>
      </p:pic>
      <p:sp>
        <p:nvSpPr>
          <p:cNvPr id="5" name="矩形 4">
            <a:extLst>
              <a:ext uri="{FF2B5EF4-FFF2-40B4-BE49-F238E27FC236}">
                <a16:creationId xmlns:a16="http://schemas.microsoft.com/office/drawing/2014/main" id="{C037E3B7-5BA3-4DAD-A50C-DEB1815544E2}"/>
              </a:ext>
            </a:extLst>
          </p:cNvPr>
          <p:cNvSpPr/>
          <p:nvPr/>
        </p:nvSpPr>
        <p:spPr>
          <a:xfrm>
            <a:off x="11603114" y="4918229"/>
            <a:ext cx="555757" cy="17755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64944166-4BD4-4714-B581-2E8FCDD9F1D0}"/>
              </a:ext>
            </a:extLst>
          </p:cNvPr>
          <p:cNvSpPr/>
          <p:nvPr/>
        </p:nvSpPr>
        <p:spPr>
          <a:xfrm>
            <a:off x="11603113" y="5584065"/>
            <a:ext cx="555757" cy="67469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F45CF4E4-E83E-4C47-9F96-E0A098EFC952}"/>
              </a:ext>
            </a:extLst>
          </p:cNvPr>
          <p:cNvSpPr/>
          <p:nvPr/>
        </p:nvSpPr>
        <p:spPr>
          <a:xfrm>
            <a:off x="11606072" y="5397634"/>
            <a:ext cx="555757" cy="1775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6560E127-D343-48D1-950C-EC3FEF41BBEF}"/>
              </a:ext>
            </a:extLst>
          </p:cNvPr>
          <p:cNvSpPr/>
          <p:nvPr/>
        </p:nvSpPr>
        <p:spPr>
          <a:xfrm>
            <a:off x="11607546" y="6260247"/>
            <a:ext cx="555757" cy="1775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8487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5B54F3-777B-45CE-8232-5EAEE3BAB7D6}"/>
              </a:ext>
            </a:extLst>
          </p:cNvPr>
          <p:cNvSpPr>
            <a:spLocks noGrp="1"/>
          </p:cNvSpPr>
          <p:nvPr>
            <p:ph type="title"/>
          </p:nvPr>
        </p:nvSpPr>
        <p:spPr/>
        <p:txBody>
          <a:bodyPr/>
          <a:lstStyle/>
          <a:p>
            <a:r>
              <a:rPr lang="zh-TW" altLang="en-US" dirty="0"/>
              <a:t>分層迴歸模型</a:t>
            </a:r>
          </a:p>
        </p:txBody>
      </p:sp>
      <p:sp>
        <p:nvSpPr>
          <p:cNvPr id="3" name="內容版面配置區 2">
            <a:extLst>
              <a:ext uri="{FF2B5EF4-FFF2-40B4-BE49-F238E27FC236}">
                <a16:creationId xmlns:a16="http://schemas.microsoft.com/office/drawing/2014/main" id="{6516D290-6ABD-47D5-9196-E6ABAC20DE52}"/>
              </a:ext>
            </a:extLst>
          </p:cNvPr>
          <p:cNvSpPr>
            <a:spLocks noGrp="1"/>
          </p:cNvSpPr>
          <p:nvPr>
            <p:ph idx="1"/>
          </p:nvPr>
        </p:nvSpPr>
        <p:spPr/>
        <p:txBody>
          <a:bodyPr>
            <a:normAutofit/>
          </a:bodyPr>
          <a:lstStyle/>
          <a:p>
            <a:r>
              <a:rPr lang="zh-TW" altLang="en-US" dirty="0"/>
              <a:t>根據工作壓力、駕駛方式及其交互作用來預測</a:t>
            </a:r>
            <a:r>
              <a:rPr lang="en-US" altLang="zh-TW" dirty="0"/>
              <a:t>WTC</a:t>
            </a:r>
          </a:p>
          <a:p>
            <a:r>
              <a:rPr lang="zh-TW" altLang="en-US" dirty="0"/>
              <a:t>工作壓力與</a:t>
            </a:r>
            <a:r>
              <a:rPr lang="en-US" altLang="zh-TW" dirty="0"/>
              <a:t>WTC</a:t>
            </a:r>
            <a:r>
              <a:rPr lang="zh-TW" altLang="en-US" dirty="0"/>
              <a:t>呈顯著正相關</a:t>
            </a:r>
            <a:r>
              <a:rPr lang="en-US" altLang="zh-TW" dirty="0"/>
              <a:t>(H1)</a:t>
            </a:r>
            <a:r>
              <a:rPr lang="zh-TW" altLang="en-US" dirty="0"/>
              <a:t>，也是所有迴歸模型中權重最大的預測變量</a:t>
            </a:r>
            <a:endParaRPr lang="en-US" altLang="zh-TW" dirty="0"/>
          </a:p>
          <a:p>
            <a:r>
              <a:rPr lang="zh-TW" altLang="en-US" dirty="0"/>
              <a:t>粗魯與粗心和焦慮風格與</a:t>
            </a:r>
            <a:r>
              <a:rPr lang="en-US" altLang="zh-TW" dirty="0"/>
              <a:t>WTC</a:t>
            </a:r>
            <a:r>
              <a:rPr lang="zh-TW" altLang="en-US" dirty="0"/>
              <a:t>顯著正相關</a:t>
            </a:r>
            <a:r>
              <a:rPr lang="en-US" altLang="zh-TW" dirty="0"/>
              <a:t>(</a:t>
            </a:r>
            <a:r>
              <a:rPr lang="zh-TW" altLang="en-US" dirty="0"/>
              <a:t>模型</a:t>
            </a:r>
            <a:r>
              <a:rPr lang="en-US" altLang="zh-TW" dirty="0"/>
              <a:t>1</a:t>
            </a:r>
            <a:r>
              <a:rPr lang="zh-TW" altLang="en-US" dirty="0"/>
              <a:t>和</a:t>
            </a:r>
            <a:r>
              <a:rPr lang="en-US" altLang="zh-TW" dirty="0"/>
              <a:t>2)(H3</a:t>
            </a:r>
            <a:r>
              <a:rPr lang="zh-TW" altLang="en-US" dirty="0"/>
              <a:t>、</a:t>
            </a:r>
            <a:r>
              <a:rPr lang="en-US" altLang="zh-TW" dirty="0"/>
              <a:t>H4)</a:t>
            </a:r>
          </a:p>
          <a:p>
            <a:r>
              <a:rPr lang="zh-TW" altLang="en-US" dirty="0"/>
              <a:t>憤怒與敵意風格、耐心與細心風格與</a:t>
            </a:r>
            <a:r>
              <a:rPr lang="en-US" altLang="zh-TW" dirty="0"/>
              <a:t>WTC</a:t>
            </a:r>
            <a:r>
              <a:rPr lang="zh-TW" altLang="en-US" dirty="0"/>
              <a:t>則不顯著</a:t>
            </a:r>
            <a:r>
              <a:rPr lang="en-US" altLang="zh-TW" dirty="0"/>
              <a:t>(</a:t>
            </a:r>
            <a:r>
              <a:rPr lang="zh-TW" altLang="en-US" dirty="0"/>
              <a:t>模型</a:t>
            </a:r>
            <a:r>
              <a:rPr lang="en-US" altLang="zh-TW" dirty="0"/>
              <a:t>3</a:t>
            </a:r>
            <a:r>
              <a:rPr lang="zh-TW" altLang="en-US" dirty="0"/>
              <a:t>和</a:t>
            </a:r>
            <a:r>
              <a:rPr lang="en-US" altLang="zh-TW" dirty="0"/>
              <a:t>4)(H2</a:t>
            </a:r>
            <a:r>
              <a:rPr lang="zh-TW" altLang="en-US" dirty="0"/>
              <a:t>、</a:t>
            </a:r>
            <a:r>
              <a:rPr lang="en-US" altLang="zh-TW" dirty="0"/>
              <a:t>H5)</a:t>
            </a:r>
          </a:p>
          <a:p>
            <a:r>
              <a:rPr lang="zh-TW" altLang="en-US" dirty="0"/>
              <a:t>在工作壓力與粗魯與粗心風格，工作壓力與焦慮風格之間，工作壓力與憤怒與敵意風格之間存在顯著的交互作用。</a:t>
            </a:r>
            <a:endParaRPr lang="en-US" altLang="zh-TW" dirty="0"/>
          </a:p>
          <a:p>
            <a:endParaRPr lang="zh-TW" altLang="en-US" dirty="0"/>
          </a:p>
        </p:txBody>
      </p:sp>
    </p:spTree>
    <p:extLst>
      <p:ext uri="{BB962C8B-B14F-4D97-AF65-F5344CB8AC3E}">
        <p14:creationId xmlns:p14="http://schemas.microsoft.com/office/powerpoint/2010/main" val="136329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E2770A-92AE-424E-82E6-B37D883C811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33C625D-46F5-479C-9CE9-DA75951AFF12}"/>
              </a:ext>
            </a:extLst>
          </p:cNvPr>
          <p:cNvSpPr>
            <a:spLocks noGrp="1"/>
          </p:cNvSpPr>
          <p:nvPr>
            <p:ph idx="1"/>
          </p:nvPr>
        </p:nvSpPr>
        <p:spPr/>
        <p:txBody>
          <a:bodyPr/>
          <a:lstStyle/>
          <a:p>
            <a:endParaRPr lang="zh-TW" altLang="en-US"/>
          </a:p>
        </p:txBody>
      </p:sp>
      <p:pic>
        <p:nvPicPr>
          <p:cNvPr id="4" name="圖片 3">
            <a:extLst>
              <a:ext uri="{FF2B5EF4-FFF2-40B4-BE49-F238E27FC236}">
                <a16:creationId xmlns:a16="http://schemas.microsoft.com/office/drawing/2014/main" id="{8B80063C-9E3A-48D1-A532-E9A2667A5571}"/>
              </a:ext>
            </a:extLst>
          </p:cNvPr>
          <p:cNvPicPr>
            <a:picLocks noChangeAspect="1"/>
          </p:cNvPicPr>
          <p:nvPr/>
        </p:nvPicPr>
        <p:blipFill>
          <a:blip r:embed="rId3"/>
          <a:stretch>
            <a:fillRect/>
          </a:stretch>
        </p:blipFill>
        <p:spPr>
          <a:xfrm>
            <a:off x="1150470" y="381000"/>
            <a:ext cx="9891059" cy="6096000"/>
          </a:xfrm>
          <a:prstGeom prst="rect">
            <a:avLst/>
          </a:prstGeom>
        </p:spPr>
      </p:pic>
    </p:spTree>
    <p:extLst>
      <p:ext uri="{BB962C8B-B14F-4D97-AF65-F5344CB8AC3E}">
        <p14:creationId xmlns:p14="http://schemas.microsoft.com/office/powerpoint/2010/main" val="2439022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1E7A57A-BE40-42E1-891C-8129EFE5322A}"/>
              </a:ext>
            </a:extLst>
          </p:cNvPr>
          <p:cNvSpPr>
            <a:spLocks noGrp="1"/>
          </p:cNvSpPr>
          <p:nvPr>
            <p:ph type="title"/>
          </p:nvPr>
        </p:nvSpPr>
        <p:spPr/>
        <p:txBody>
          <a:bodyPr/>
          <a:lstStyle/>
          <a:p>
            <a:r>
              <a:rPr lang="zh-TW" altLang="en-US" dirty="0"/>
              <a:t>交互作用</a:t>
            </a:r>
          </a:p>
        </p:txBody>
      </p:sp>
      <p:sp>
        <p:nvSpPr>
          <p:cNvPr id="3" name="內容版面配置區 2">
            <a:extLst>
              <a:ext uri="{FF2B5EF4-FFF2-40B4-BE49-F238E27FC236}">
                <a16:creationId xmlns:a16="http://schemas.microsoft.com/office/drawing/2014/main" id="{68EB547D-EC38-4823-9D86-CC3D1A841E12}"/>
              </a:ext>
            </a:extLst>
          </p:cNvPr>
          <p:cNvSpPr>
            <a:spLocks noGrp="1"/>
          </p:cNvSpPr>
          <p:nvPr>
            <p:ph idx="1"/>
          </p:nvPr>
        </p:nvSpPr>
        <p:spPr/>
        <p:txBody>
          <a:bodyPr/>
          <a:lstStyle/>
          <a:p>
            <a:r>
              <a:rPr lang="zh-TW" altLang="en-US" dirty="0"/>
              <a:t>粗魯、粗心風格之間，工作壓力與預測</a:t>
            </a:r>
            <a:r>
              <a:rPr lang="en-US" altLang="zh-TW" dirty="0"/>
              <a:t>WTC</a:t>
            </a:r>
            <a:r>
              <a:rPr lang="zh-TW" altLang="en-US" dirty="0"/>
              <a:t>存在交互作用</a:t>
            </a:r>
          </a:p>
        </p:txBody>
      </p:sp>
      <p:pic>
        <p:nvPicPr>
          <p:cNvPr id="4" name="圖片 3">
            <a:extLst>
              <a:ext uri="{FF2B5EF4-FFF2-40B4-BE49-F238E27FC236}">
                <a16:creationId xmlns:a16="http://schemas.microsoft.com/office/drawing/2014/main" id="{51CCBB2D-C57F-4833-B87A-636A6D94F1F2}"/>
              </a:ext>
            </a:extLst>
          </p:cNvPr>
          <p:cNvPicPr>
            <a:picLocks noChangeAspect="1"/>
          </p:cNvPicPr>
          <p:nvPr/>
        </p:nvPicPr>
        <p:blipFill>
          <a:blip r:embed="rId2"/>
          <a:stretch>
            <a:fillRect/>
          </a:stretch>
        </p:blipFill>
        <p:spPr>
          <a:xfrm>
            <a:off x="2967357" y="2112569"/>
            <a:ext cx="6257286" cy="4390323"/>
          </a:xfrm>
          <a:prstGeom prst="rect">
            <a:avLst/>
          </a:prstGeom>
        </p:spPr>
      </p:pic>
    </p:spTree>
    <p:extLst>
      <p:ext uri="{BB962C8B-B14F-4D97-AF65-F5344CB8AC3E}">
        <p14:creationId xmlns:p14="http://schemas.microsoft.com/office/powerpoint/2010/main" val="92453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1E7A57A-BE40-42E1-891C-8129EFE5322A}"/>
              </a:ext>
            </a:extLst>
          </p:cNvPr>
          <p:cNvSpPr>
            <a:spLocks noGrp="1"/>
          </p:cNvSpPr>
          <p:nvPr>
            <p:ph type="title"/>
          </p:nvPr>
        </p:nvSpPr>
        <p:spPr/>
        <p:txBody>
          <a:bodyPr/>
          <a:lstStyle/>
          <a:p>
            <a:r>
              <a:rPr lang="zh-TW" altLang="en-US" dirty="0"/>
              <a:t>交互作用</a:t>
            </a:r>
          </a:p>
        </p:txBody>
      </p:sp>
      <p:sp>
        <p:nvSpPr>
          <p:cNvPr id="3" name="內容版面配置區 2">
            <a:extLst>
              <a:ext uri="{FF2B5EF4-FFF2-40B4-BE49-F238E27FC236}">
                <a16:creationId xmlns:a16="http://schemas.microsoft.com/office/drawing/2014/main" id="{68EB547D-EC38-4823-9D86-CC3D1A841E12}"/>
              </a:ext>
            </a:extLst>
          </p:cNvPr>
          <p:cNvSpPr>
            <a:spLocks noGrp="1"/>
          </p:cNvSpPr>
          <p:nvPr>
            <p:ph idx="1"/>
          </p:nvPr>
        </p:nvSpPr>
        <p:spPr/>
        <p:txBody>
          <a:bodyPr/>
          <a:lstStyle/>
          <a:p>
            <a:r>
              <a:rPr lang="zh-TW" altLang="en-US" dirty="0"/>
              <a:t>焦慮風格之間，工作壓力與預測</a:t>
            </a:r>
            <a:r>
              <a:rPr lang="en-US" altLang="zh-TW" dirty="0"/>
              <a:t>WTC</a:t>
            </a:r>
            <a:r>
              <a:rPr lang="zh-TW" altLang="en-US" dirty="0"/>
              <a:t>存在交互作用</a:t>
            </a:r>
          </a:p>
        </p:txBody>
      </p:sp>
      <p:pic>
        <p:nvPicPr>
          <p:cNvPr id="5" name="圖片 4">
            <a:extLst>
              <a:ext uri="{FF2B5EF4-FFF2-40B4-BE49-F238E27FC236}">
                <a16:creationId xmlns:a16="http://schemas.microsoft.com/office/drawing/2014/main" id="{ACDAAE8D-E104-4F72-8EFD-AC0316194EB1}"/>
              </a:ext>
            </a:extLst>
          </p:cNvPr>
          <p:cNvPicPr>
            <a:picLocks noChangeAspect="1"/>
          </p:cNvPicPr>
          <p:nvPr/>
        </p:nvPicPr>
        <p:blipFill>
          <a:blip r:embed="rId2"/>
          <a:stretch>
            <a:fillRect/>
          </a:stretch>
        </p:blipFill>
        <p:spPr>
          <a:xfrm>
            <a:off x="2896451" y="2059303"/>
            <a:ext cx="6365968" cy="4390323"/>
          </a:xfrm>
          <a:prstGeom prst="rect">
            <a:avLst/>
          </a:prstGeom>
        </p:spPr>
      </p:pic>
    </p:spTree>
    <p:extLst>
      <p:ext uri="{BB962C8B-B14F-4D97-AF65-F5344CB8AC3E}">
        <p14:creationId xmlns:p14="http://schemas.microsoft.com/office/powerpoint/2010/main" val="140647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5B3C5824-4D73-4C05-B3D9-2BBB00F82E7B}"/>
              </a:ext>
            </a:extLst>
          </p:cNvPr>
          <p:cNvPicPr>
            <a:picLocks noChangeAspect="1"/>
          </p:cNvPicPr>
          <p:nvPr/>
        </p:nvPicPr>
        <p:blipFill>
          <a:blip r:embed="rId2"/>
          <a:stretch>
            <a:fillRect/>
          </a:stretch>
        </p:blipFill>
        <p:spPr>
          <a:xfrm>
            <a:off x="2967358" y="2112568"/>
            <a:ext cx="6176956" cy="4390323"/>
          </a:xfrm>
          <a:prstGeom prst="rect">
            <a:avLst/>
          </a:prstGeom>
        </p:spPr>
      </p:pic>
      <p:sp>
        <p:nvSpPr>
          <p:cNvPr id="2" name="標題 1">
            <a:extLst>
              <a:ext uri="{FF2B5EF4-FFF2-40B4-BE49-F238E27FC236}">
                <a16:creationId xmlns:a16="http://schemas.microsoft.com/office/drawing/2014/main" id="{31E7A57A-BE40-42E1-891C-8129EFE5322A}"/>
              </a:ext>
            </a:extLst>
          </p:cNvPr>
          <p:cNvSpPr>
            <a:spLocks noGrp="1"/>
          </p:cNvSpPr>
          <p:nvPr>
            <p:ph type="title"/>
          </p:nvPr>
        </p:nvSpPr>
        <p:spPr/>
        <p:txBody>
          <a:bodyPr/>
          <a:lstStyle/>
          <a:p>
            <a:r>
              <a:rPr lang="zh-TW" altLang="en-US" dirty="0"/>
              <a:t>交互作用</a:t>
            </a:r>
          </a:p>
        </p:txBody>
      </p:sp>
      <p:sp>
        <p:nvSpPr>
          <p:cNvPr id="3" name="內容版面配置區 2">
            <a:extLst>
              <a:ext uri="{FF2B5EF4-FFF2-40B4-BE49-F238E27FC236}">
                <a16:creationId xmlns:a16="http://schemas.microsoft.com/office/drawing/2014/main" id="{68EB547D-EC38-4823-9D86-CC3D1A841E12}"/>
              </a:ext>
            </a:extLst>
          </p:cNvPr>
          <p:cNvSpPr>
            <a:spLocks noGrp="1"/>
          </p:cNvSpPr>
          <p:nvPr>
            <p:ph idx="1"/>
          </p:nvPr>
        </p:nvSpPr>
        <p:spPr/>
        <p:txBody>
          <a:bodyPr/>
          <a:lstStyle/>
          <a:p>
            <a:r>
              <a:rPr lang="zh-TW" altLang="en-US" dirty="0"/>
              <a:t>憤怒與敵意風格之間，工作壓力與預測</a:t>
            </a:r>
            <a:r>
              <a:rPr lang="en-US" altLang="zh-TW" dirty="0"/>
              <a:t>WTC</a:t>
            </a:r>
            <a:r>
              <a:rPr lang="zh-TW" altLang="en-US" dirty="0"/>
              <a:t>存在交互作用</a:t>
            </a:r>
          </a:p>
        </p:txBody>
      </p:sp>
    </p:spTree>
    <p:extLst>
      <p:ext uri="{BB962C8B-B14F-4D97-AF65-F5344CB8AC3E}">
        <p14:creationId xmlns:p14="http://schemas.microsoft.com/office/powerpoint/2010/main" val="198515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996959-1525-4137-A94B-5FFFE3ABCCB9}"/>
              </a:ext>
            </a:extLst>
          </p:cNvPr>
          <p:cNvSpPr>
            <a:spLocks noGrp="1"/>
          </p:cNvSpPr>
          <p:nvPr>
            <p:ph type="title"/>
          </p:nvPr>
        </p:nvSpPr>
        <p:spPr/>
        <p:txBody>
          <a:bodyPr/>
          <a:lstStyle/>
          <a:p>
            <a:r>
              <a:rPr lang="zh-TW" altLang="en-US" dirty="0"/>
              <a:t>討論與結論</a:t>
            </a:r>
          </a:p>
        </p:txBody>
      </p:sp>
      <p:sp>
        <p:nvSpPr>
          <p:cNvPr id="3" name="內容版面配置區 2">
            <a:extLst>
              <a:ext uri="{FF2B5EF4-FFF2-40B4-BE49-F238E27FC236}">
                <a16:creationId xmlns:a16="http://schemas.microsoft.com/office/drawing/2014/main" id="{78A83FB8-C690-42EF-8E90-77E6ECE6E0D8}"/>
              </a:ext>
            </a:extLst>
          </p:cNvPr>
          <p:cNvSpPr>
            <a:spLocks noGrp="1"/>
          </p:cNvSpPr>
          <p:nvPr>
            <p:ph idx="1"/>
          </p:nvPr>
        </p:nvSpPr>
        <p:spPr>
          <a:xfrm>
            <a:off x="1143000" y="1531621"/>
            <a:ext cx="9872871" cy="4716779"/>
          </a:xfrm>
        </p:spPr>
        <p:txBody>
          <a:bodyPr>
            <a:normAutofit/>
          </a:bodyPr>
          <a:lstStyle/>
          <a:p>
            <a:pPr algn="just"/>
            <a:r>
              <a:rPr lang="zh-TW" altLang="en-US" dirty="0"/>
              <a:t>假設</a:t>
            </a:r>
            <a:r>
              <a:rPr lang="en-US" altLang="zh-TW" dirty="0"/>
              <a:t>1~</a:t>
            </a:r>
            <a:r>
              <a:rPr lang="zh-TW" altLang="en-US" dirty="0"/>
              <a:t>假設</a:t>
            </a:r>
            <a:r>
              <a:rPr lang="en-US" altLang="zh-TW" dirty="0"/>
              <a:t>4</a:t>
            </a:r>
            <a:r>
              <a:rPr lang="zh-TW" altLang="en-US" dirty="0"/>
              <a:t>一致，均發現工作壓力與</a:t>
            </a:r>
            <a:r>
              <a:rPr lang="en-US" altLang="zh-TW" dirty="0"/>
              <a:t>WTC</a:t>
            </a:r>
            <a:r>
              <a:rPr lang="zh-TW" altLang="en-US" dirty="0"/>
              <a:t>呈正相關</a:t>
            </a:r>
            <a:r>
              <a:rPr lang="en-US" altLang="zh-TW" dirty="0">
                <a:sym typeface="Wingdings" panose="05000000000000000000" pitchFamily="2" charset="2"/>
              </a:rPr>
              <a:t></a:t>
            </a:r>
            <a:r>
              <a:rPr lang="zh-TW" altLang="en-US" dirty="0"/>
              <a:t>不良的駕駛方式是容易受到傷害的主要因素</a:t>
            </a:r>
            <a:endParaRPr lang="en-US" altLang="zh-TW" dirty="0"/>
          </a:p>
          <a:p>
            <a:pPr algn="just"/>
            <a:r>
              <a:rPr lang="zh-TW" altLang="en-US" dirty="0"/>
              <a:t>關於工作壓力*駕駛風格交互作用研究結果表明，粗魯和粗心、焦慮、憤怒和敵意的風格的駕駛員在壓力大的工作條件下（例如，高工作壓力）需要在駕駛行為監控方面給予更多關注。</a:t>
            </a:r>
            <a:endParaRPr lang="en-US" altLang="zh-TW" dirty="0"/>
          </a:p>
          <a:p>
            <a:pPr algn="just"/>
            <a:r>
              <a:rPr lang="zh-TW" altLang="en-US" dirty="0"/>
              <a:t>駕駛風格的問題在於，作為相當穩定的個人特徵，很難對其進行修改。</a:t>
            </a:r>
            <a:r>
              <a:rPr lang="en-US" altLang="zh-TW" dirty="0"/>
              <a:t>Zhang et al. (2018)</a:t>
            </a:r>
            <a:r>
              <a:rPr lang="zh-TW" altLang="en-US" dirty="0"/>
              <a:t>發現對於粗心的駕駛員而言，危險檢測方面的培訓是無效的，因為他們可能會因干預計劃開發的技能而相應地改變自己的行為，例如：他們學會了檢測危險，但不願在駕駛時檢視測在的危險。</a:t>
            </a:r>
            <a:endParaRPr lang="en-US" altLang="zh-TW" dirty="0"/>
          </a:p>
          <a:p>
            <a:pPr algn="just"/>
            <a:endParaRPr lang="zh-TW" altLang="en-US" dirty="0"/>
          </a:p>
        </p:txBody>
      </p:sp>
    </p:spTree>
    <p:extLst>
      <p:ext uri="{BB962C8B-B14F-4D97-AF65-F5344CB8AC3E}">
        <p14:creationId xmlns:p14="http://schemas.microsoft.com/office/powerpoint/2010/main" val="224461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33F0F0-53DE-4FDB-90EB-E959F20B1DDF}"/>
              </a:ext>
            </a:extLst>
          </p:cNvPr>
          <p:cNvSpPr>
            <a:spLocks noGrp="1"/>
          </p:cNvSpPr>
          <p:nvPr>
            <p:ph type="title"/>
          </p:nvPr>
        </p:nvSpPr>
        <p:spPr/>
        <p:txBody>
          <a:bodyPr/>
          <a:lstStyle/>
          <a:p>
            <a:r>
              <a:rPr lang="zh-TW" altLang="en-US" dirty="0"/>
              <a:t>緒論</a:t>
            </a:r>
          </a:p>
        </p:txBody>
      </p:sp>
      <p:sp>
        <p:nvSpPr>
          <p:cNvPr id="3" name="內容版面配置區 2">
            <a:extLst>
              <a:ext uri="{FF2B5EF4-FFF2-40B4-BE49-F238E27FC236}">
                <a16:creationId xmlns:a16="http://schemas.microsoft.com/office/drawing/2014/main" id="{863B29FB-F73C-4509-BD99-2859C95CAAC2}"/>
              </a:ext>
            </a:extLst>
          </p:cNvPr>
          <p:cNvSpPr>
            <a:spLocks noGrp="1"/>
          </p:cNvSpPr>
          <p:nvPr>
            <p:ph idx="1"/>
          </p:nvPr>
        </p:nvSpPr>
        <p:spPr/>
        <p:txBody>
          <a:bodyPr>
            <a:normAutofit lnSpcReduction="10000"/>
          </a:bodyPr>
          <a:lstStyle/>
          <a:p>
            <a:r>
              <a:rPr lang="zh-TW" altLang="en-US" dirty="0"/>
              <a:t>在美國</a:t>
            </a:r>
            <a:r>
              <a:rPr lang="en-US" altLang="zh-TW" dirty="0"/>
              <a:t>2018</a:t>
            </a:r>
            <a:r>
              <a:rPr lang="zh-TW" altLang="en-US" dirty="0"/>
              <a:t>年的勞工統計局和歐盟</a:t>
            </a:r>
            <a:r>
              <a:rPr lang="en-US" altLang="zh-TW" dirty="0"/>
              <a:t>2018</a:t>
            </a:r>
            <a:r>
              <a:rPr lang="zh-TW" altLang="en-US" dirty="0"/>
              <a:t>年的在歐洲工作時撞車的統計數據兩者中，都可以發現機動車撞車都是造成與工作相關的死亡之主要原因。</a:t>
            </a:r>
            <a:r>
              <a:rPr lang="en-US" altLang="zh-TW" dirty="0"/>
              <a:t>(</a:t>
            </a:r>
            <a:r>
              <a:rPr lang="en-US" altLang="zh-TW" dirty="0" err="1"/>
              <a:t>Llamazares</a:t>
            </a:r>
            <a:r>
              <a:rPr lang="en-US" altLang="zh-TW" dirty="0"/>
              <a:t>, </a:t>
            </a:r>
            <a:r>
              <a:rPr lang="en-US" altLang="zh-TW" dirty="0" err="1"/>
              <a:t>Useche</a:t>
            </a:r>
            <a:r>
              <a:rPr lang="en-US" altLang="zh-TW" dirty="0"/>
              <a:t>, Montoro, &amp; Alonso, 2019; European Agency for Safety</a:t>
            </a:r>
            <a:r>
              <a:rPr lang="zh-TW" altLang="en-US" dirty="0"/>
              <a:t> </a:t>
            </a:r>
            <a:r>
              <a:rPr lang="en-US" altLang="zh-TW" dirty="0"/>
              <a:t>and Health at Work, 2018)</a:t>
            </a:r>
          </a:p>
          <a:p>
            <a:r>
              <a:rPr lang="zh-TW" altLang="en-US" dirty="0"/>
              <a:t>運輸行業中，因交通事故而造成死亡的事故多涉及重型車輛</a:t>
            </a:r>
            <a:r>
              <a:rPr lang="en-US" altLang="zh-TW" dirty="0"/>
              <a:t>(</a:t>
            </a:r>
            <a:r>
              <a:rPr lang="zh-TW" altLang="en-US" dirty="0"/>
              <a:t>牽引車、油罐車等</a:t>
            </a:r>
            <a:r>
              <a:rPr lang="en-US" altLang="zh-TW" dirty="0"/>
              <a:t>)(</a:t>
            </a:r>
            <a:r>
              <a:rPr lang="zh-TW" altLang="en-US" dirty="0"/>
              <a:t>美國勞工統計局，</a:t>
            </a:r>
            <a:r>
              <a:rPr lang="en-US" altLang="zh-TW" dirty="0"/>
              <a:t>2018)</a:t>
            </a:r>
            <a:r>
              <a:rPr lang="zh-TW" altLang="en-US" dirty="0"/>
              <a:t>；近年來，出租車司機和公共汽車司機在工作中，容易遭受到社會心理風險因素的影響，例如：高要求、對任務控制和社會支持度的認知較低，努力</a:t>
            </a:r>
            <a:r>
              <a:rPr lang="en-US" altLang="zh-TW" dirty="0"/>
              <a:t>/</a:t>
            </a:r>
            <a:r>
              <a:rPr lang="zh-TW" altLang="en-US" dirty="0"/>
              <a:t>報酬不平衡等因素，均與負面的道路安全結果有關係</a:t>
            </a:r>
            <a:r>
              <a:rPr lang="en-US" altLang="zh-TW" dirty="0"/>
              <a:t>(Gómez, </a:t>
            </a:r>
            <a:r>
              <a:rPr lang="en-US" altLang="zh-TW" dirty="0" err="1"/>
              <a:t>Cendales</a:t>
            </a:r>
            <a:r>
              <a:rPr lang="en-US" altLang="zh-TW" dirty="0"/>
              <a:t>,</a:t>
            </a:r>
            <a:r>
              <a:rPr lang="zh-TW" altLang="en-US" dirty="0"/>
              <a:t> </a:t>
            </a:r>
            <a:r>
              <a:rPr lang="en-US" altLang="zh-TW" dirty="0" err="1"/>
              <a:t>Useche</a:t>
            </a:r>
            <a:r>
              <a:rPr lang="en-US" altLang="zh-TW" dirty="0"/>
              <a:t>, &amp; </a:t>
            </a:r>
            <a:r>
              <a:rPr lang="en-US" altLang="zh-TW" dirty="0" err="1"/>
              <a:t>Bocarejo</a:t>
            </a:r>
            <a:r>
              <a:rPr lang="en-US" altLang="zh-TW" dirty="0"/>
              <a:t>, 2018; </a:t>
            </a:r>
            <a:r>
              <a:rPr lang="en-US" altLang="zh-TW" dirty="0" err="1"/>
              <a:t>Useche</a:t>
            </a:r>
            <a:r>
              <a:rPr lang="en-US" altLang="zh-TW" dirty="0"/>
              <a:t>, Gómez, &amp; </a:t>
            </a:r>
            <a:r>
              <a:rPr lang="en-US" altLang="zh-TW" dirty="0" err="1"/>
              <a:t>Cendales</a:t>
            </a:r>
            <a:r>
              <a:rPr lang="en-US" altLang="zh-TW" dirty="0"/>
              <a:t>, 2017; </a:t>
            </a:r>
            <a:r>
              <a:rPr lang="en-US" altLang="zh-TW" dirty="0" err="1"/>
              <a:t>Useche</a:t>
            </a:r>
            <a:r>
              <a:rPr lang="en-US" altLang="zh-TW" dirty="0"/>
              <a:t>, </a:t>
            </a:r>
            <a:r>
              <a:rPr lang="en-US" altLang="zh-TW" dirty="0" err="1"/>
              <a:t>Cendales</a:t>
            </a:r>
            <a:r>
              <a:rPr lang="en-US" altLang="zh-TW" dirty="0"/>
              <a:t>, Montoro, &amp; Esteban, 2018).</a:t>
            </a:r>
          </a:p>
          <a:p>
            <a:endParaRPr lang="zh-TW" altLang="en-US" dirty="0"/>
          </a:p>
        </p:txBody>
      </p:sp>
    </p:spTree>
    <p:extLst>
      <p:ext uri="{BB962C8B-B14F-4D97-AF65-F5344CB8AC3E}">
        <p14:creationId xmlns:p14="http://schemas.microsoft.com/office/powerpoint/2010/main" val="319977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E78FA0-1071-4F9A-8A33-5739B6F5CAB9}"/>
              </a:ext>
            </a:extLst>
          </p:cNvPr>
          <p:cNvSpPr>
            <a:spLocks noGrp="1"/>
          </p:cNvSpPr>
          <p:nvPr>
            <p:ph type="title"/>
          </p:nvPr>
        </p:nvSpPr>
        <p:spPr/>
        <p:txBody>
          <a:bodyPr/>
          <a:lstStyle/>
          <a:p>
            <a:r>
              <a:rPr lang="zh-TW" altLang="en-US" dirty="0"/>
              <a:t>緒論</a:t>
            </a:r>
          </a:p>
        </p:txBody>
      </p:sp>
      <p:sp>
        <p:nvSpPr>
          <p:cNvPr id="3" name="內容版面配置區 2">
            <a:extLst>
              <a:ext uri="{FF2B5EF4-FFF2-40B4-BE49-F238E27FC236}">
                <a16:creationId xmlns:a16="http://schemas.microsoft.com/office/drawing/2014/main" id="{E2F96705-5F61-42D0-B092-1DB3C7BAF086}"/>
              </a:ext>
            </a:extLst>
          </p:cNvPr>
          <p:cNvSpPr>
            <a:spLocks noGrp="1"/>
          </p:cNvSpPr>
          <p:nvPr>
            <p:ph idx="1"/>
          </p:nvPr>
        </p:nvSpPr>
        <p:spPr/>
        <p:txBody>
          <a:bodyPr>
            <a:normAutofit fontScale="92500" lnSpcReduction="20000"/>
          </a:bodyPr>
          <a:lstStyle/>
          <a:p>
            <a:pPr algn="just"/>
            <a:r>
              <a:rPr lang="zh-TW" altLang="en-US" dirty="0"/>
              <a:t>專業駕駛者的工作壓力與駕駛風格相關</a:t>
            </a:r>
            <a:r>
              <a:rPr lang="en-US" altLang="zh-TW" dirty="0"/>
              <a:t>(</a:t>
            </a:r>
            <a:r>
              <a:rPr lang="en-US" altLang="zh-TW" dirty="0" err="1"/>
              <a:t>Useche</a:t>
            </a:r>
            <a:r>
              <a:rPr lang="en-US" altLang="zh-TW" dirty="0"/>
              <a:t>, </a:t>
            </a:r>
            <a:r>
              <a:rPr lang="en-US" altLang="zh-TW" dirty="0" err="1"/>
              <a:t>Cendales</a:t>
            </a:r>
            <a:r>
              <a:rPr lang="en-US" altLang="zh-TW" dirty="0"/>
              <a:t>,</a:t>
            </a:r>
            <a:r>
              <a:rPr lang="zh-TW" altLang="en-US" dirty="0"/>
              <a:t> </a:t>
            </a:r>
            <a:r>
              <a:rPr lang="en-US" altLang="zh-TW" dirty="0"/>
              <a:t>Alonso, Pastor, &amp; Montoro, 2019)</a:t>
            </a:r>
          </a:p>
          <a:p>
            <a:pPr algn="just"/>
            <a:r>
              <a:rPr lang="zh-TW" altLang="en-US" dirty="0"/>
              <a:t>根據</a:t>
            </a:r>
            <a:r>
              <a:rPr lang="sv-SE" altLang="zh-TW" dirty="0"/>
              <a:t>Taubman-Ben-Ari, Mikulincer, and Gillath (2004)</a:t>
            </a:r>
            <a:r>
              <a:rPr lang="zh-TW" altLang="en-US" dirty="0"/>
              <a:t>研究指出，駕駛風格是代表人通的駕駛方式及個性特徵，例如：謹慎性、駕駛行為、對道路安全的態度與價值觀等</a:t>
            </a:r>
            <a:r>
              <a:rPr lang="es-ES" altLang="zh-TW" dirty="0"/>
              <a:t>(Li, Oviedo-Trespalacios, Rakotonirainy, &amp; Yan, 2018)</a:t>
            </a:r>
            <a:r>
              <a:rPr lang="zh-TW" altLang="en-US" dirty="0"/>
              <a:t>。而駕駛風格為危險駕駛行為和道路交通事故的重要預測指標</a:t>
            </a:r>
            <a:r>
              <a:rPr lang="en-US" altLang="zh-TW" dirty="0"/>
              <a:t>(Taubman-Ben-Ari &amp; </a:t>
            </a:r>
            <a:r>
              <a:rPr lang="en-US" altLang="zh-TW" dirty="0" err="1"/>
              <a:t>Skvirsky</a:t>
            </a:r>
            <a:r>
              <a:rPr lang="en-US" altLang="zh-TW" dirty="0"/>
              <a:t>, 2016)</a:t>
            </a:r>
          </a:p>
          <a:p>
            <a:pPr algn="just"/>
            <a:r>
              <a:rPr lang="zh-TW" altLang="en-US" dirty="0"/>
              <a:t>而在哥倫比亞的先前研究中，記錄了公共汽車司機每天所面臨的典型的不好的工作條件，例如：工時長、輪班不規律、輪班工作等</a:t>
            </a:r>
            <a:r>
              <a:rPr lang="en-US" altLang="zh-TW" dirty="0"/>
              <a:t>(Gómez</a:t>
            </a:r>
            <a:r>
              <a:rPr lang="zh-TW" altLang="en-US" dirty="0"/>
              <a:t> </a:t>
            </a:r>
            <a:r>
              <a:rPr lang="en-US" altLang="zh-TW" dirty="0"/>
              <a:t>et al., 2018)</a:t>
            </a:r>
            <a:r>
              <a:rPr lang="zh-TW" altLang="en-US" dirty="0"/>
              <a:t>，以及交通效率、建築環境、道路基礎設施等</a:t>
            </a:r>
            <a:r>
              <a:rPr lang="es-ES" altLang="zh-TW" dirty="0"/>
              <a:t>(Guzmán &amp; Bocarejo, 2017; Guzmán, Oviedo, &amp; Cardona, 2018)</a:t>
            </a:r>
            <a:r>
              <a:rPr lang="zh-TW" altLang="en-US" dirty="0"/>
              <a:t>，而這些因素可能會同時導致負面的結果，例如：工作壓力、疲勞、危險的道路行為</a:t>
            </a:r>
            <a:r>
              <a:rPr lang="en-US" altLang="zh-TW" dirty="0"/>
              <a:t>(</a:t>
            </a:r>
            <a:r>
              <a:rPr lang="en-US" altLang="zh-TW" dirty="0" err="1"/>
              <a:t>Useche</a:t>
            </a:r>
            <a:r>
              <a:rPr lang="en-US" altLang="zh-TW" dirty="0"/>
              <a:t> et al., 2017)</a:t>
            </a:r>
            <a:endParaRPr lang="zh-TW" altLang="en-US" dirty="0"/>
          </a:p>
        </p:txBody>
      </p:sp>
    </p:spTree>
    <p:extLst>
      <p:ext uri="{BB962C8B-B14F-4D97-AF65-F5344CB8AC3E}">
        <p14:creationId xmlns:p14="http://schemas.microsoft.com/office/powerpoint/2010/main" val="232062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AD46EB-FB3D-4542-9A69-FB6042BE2305}"/>
              </a:ext>
            </a:extLst>
          </p:cNvPr>
          <p:cNvSpPr>
            <a:spLocks noGrp="1"/>
          </p:cNvSpPr>
          <p:nvPr>
            <p:ph type="title"/>
          </p:nvPr>
        </p:nvSpPr>
        <p:spPr/>
        <p:txBody>
          <a:bodyPr/>
          <a:lstStyle/>
          <a:p>
            <a:r>
              <a:rPr lang="zh-TW" altLang="en-US" dirty="0"/>
              <a:t>緒論</a:t>
            </a:r>
          </a:p>
        </p:txBody>
      </p:sp>
      <p:sp>
        <p:nvSpPr>
          <p:cNvPr id="3" name="內容版面配置區 2">
            <a:extLst>
              <a:ext uri="{FF2B5EF4-FFF2-40B4-BE49-F238E27FC236}">
                <a16:creationId xmlns:a16="http://schemas.microsoft.com/office/drawing/2014/main" id="{31F39931-E22C-40F7-8442-62CB4194361C}"/>
              </a:ext>
            </a:extLst>
          </p:cNvPr>
          <p:cNvSpPr>
            <a:spLocks noGrp="1"/>
          </p:cNvSpPr>
          <p:nvPr>
            <p:ph idx="1"/>
          </p:nvPr>
        </p:nvSpPr>
        <p:spPr/>
        <p:txBody>
          <a:bodyPr/>
          <a:lstStyle/>
          <a:p>
            <a:r>
              <a:rPr lang="zh-TW" altLang="en-US" dirty="0"/>
              <a:t>不同的駕駛風格是否會改變工作壓力對專業駕駛者在工作時發生事故的影響</a:t>
            </a:r>
            <a:endParaRPr lang="en-US" altLang="zh-TW" dirty="0"/>
          </a:p>
          <a:p>
            <a:pPr marL="731520" lvl="1" indent="-457200">
              <a:buFont typeface="+mj-lt"/>
              <a:buAutoNum type="arabicPeriod"/>
            </a:pPr>
            <a:r>
              <a:rPr lang="zh-TW" altLang="en-US" dirty="0"/>
              <a:t>工作壓力與工作時發生事故呈現正相關</a:t>
            </a:r>
            <a:endParaRPr lang="en-US" altLang="zh-TW" dirty="0"/>
          </a:p>
          <a:p>
            <a:pPr marL="731520" lvl="1" indent="-457200">
              <a:buFont typeface="+mj-lt"/>
              <a:buAutoNum type="arabicPeriod"/>
            </a:pPr>
            <a:r>
              <a:rPr lang="zh-TW" altLang="en-US" dirty="0"/>
              <a:t>高度的憤怒和敵意駕駛風格中，工作壓力和工作時發生事故有顯著的相關性</a:t>
            </a:r>
            <a:endParaRPr lang="en-US" altLang="zh-TW" dirty="0"/>
          </a:p>
          <a:p>
            <a:pPr marL="731520" lvl="1" indent="-457200">
              <a:buFont typeface="+mj-lt"/>
              <a:buAutoNum type="arabicPeriod"/>
            </a:pPr>
            <a:r>
              <a:rPr lang="zh-TW" altLang="en-US" dirty="0"/>
              <a:t>在高度的焦慮駕駛風格中，工作壓力和工作時發生事故有高的相關性</a:t>
            </a:r>
            <a:endParaRPr lang="en-US" altLang="zh-TW" dirty="0"/>
          </a:p>
          <a:p>
            <a:pPr marL="731520" lvl="1" indent="-457200">
              <a:buFont typeface="+mj-lt"/>
              <a:buAutoNum type="arabicPeriod"/>
            </a:pPr>
            <a:r>
              <a:rPr lang="zh-TW" altLang="en-US" dirty="0"/>
              <a:t>在高度的粗魯、粗心駕駛風格中，工作壓力和工作時發生事故有高的相關性</a:t>
            </a:r>
            <a:endParaRPr lang="en-US" altLang="zh-TW" dirty="0"/>
          </a:p>
          <a:p>
            <a:pPr marL="731520" lvl="1" indent="-457200">
              <a:buFont typeface="+mj-lt"/>
              <a:buAutoNum type="arabicPeriod"/>
            </a:pPr>
            <a:r>
              <a:rPr lang="zh-TW" altLang="en-US" dirty="0"/>
              <a:t>在高度的耐心與細心駕駛風格中，工作壓力和工作時發生事故有低的相關性</a:t>
            </a:r>
            <a:endParaRPr lang="en-US" altLang="zh-TW" dirty="0"/>
          </a:p>
          <a:p>
            <a:pPr marL="502920" indent="-457200">
              <a:buFont typeface="+mj-lt"/>
              <a:buAutoNum type="arabicPeriod"/>
            </a:pPr>
            <a:endParaRPr lang="en-US" altLang="zh-TW" dirty="0"/>
          </a:p>
          <a:p>
            <a:pPr marL="502920" indent="-457200">
              <a:buFont typeface="+mj-lt"/>
              <a:buAutoNum type="arabicPeriod"/>
            </a:pPr>
            <a:endParaRPr lang="zh-TW" altLang="en-US" dirty="0"/>
          </a:p>
        </p:txBody>
      </p:sp>
    </p:spTree>
    <p:extLst>
      <p:ext uri="{BB962C8B-B14F-4D97-AF65-F5344CB8AC3E}">
        <p14:creationId xmlns:p14="http://schemas.microsoft.com/office/powerpoint/2010/main" val="63394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7193A4-1547-4661-9FF5-D50E42DC625B}"/>
              </a:ext>
            </a:extLst>
          </p:cNvPr>
          <p:cNvSpPr>
            <a:spLocks noGrp="1"/>
          </p:cNvSpPr>
          <p:nvPr>
            <p:ph type="title"/>
          </p:nvPr>
        </p:nvSpPr>
        <p:spPr/>
        <p:txBody>
          <a:bodyPr/>
          <a:lstStyle/>
          <a:p>
            <a:r>
              <a:rPr lang="zh-TW" altLang="en-US" dirty="0">
                <a:solidFill>
                  <a:schemeClr val="accent4">
                    <a:lumMod val="50000"/>
                  </a:schemeClr>
                </a:solidFill>
              </a:rPr>
              <a:t>參與者</a:t>
            </a:r>
          </a:p>
        </p:txBody>
      </p:sp>
      <p:sp>
        <p:nvSpPr>
          <p:cNvPr id="3" name="內容版面配置區 2">
            <a:extLst>
              <a:ext uri="{FF2B5EF4-FFF2-40B4-BE49-F238E27FC236}">
                <a16:creationId xmlns:a16="http://schemas.microsoft.com/office/drawing/2014/main" id="{F24818FD-2709-40A8-8D7B-A33C98B57422}"/>
              </a:ext>
            </a:extLst>
          </p:cNvPr>
          <p:cNvSpPr>
            <a:spLocks noGrp="1"/>
          </p:cNvSpPr>
          <p:nvPr>
            <p:ph idx="1"/>
          </p:nvPr>
        </p:nvSpPr>
        <p:spPr/>
        <p:txBody>
          <a:bodyPr/>
          <a:lstStyle/>
          <a:p>
            <a:r>
              <a:rPr lang="zh-TW" altLang="en-US" dirty="0"/>
              <a:t>哥倫比亞的</a:t>
            </a:r>
            <a:r>
              <a:rPr lang="en-US" altLang="zh-TW" dirty="0"/>
              <a:t>5</a:t>
            </a:r>
            <a:r>
              <a:rPr lang="zh-TW" altLang="en-US" dirty="0"/>
              <a:t>家運輸公司中，抽取出</a:t>
            </a:r>
            <a:r>
              <a:rPr lang="en-US" altLang="zh-TW" dirty="0"/>
              <a:t>753</a:t>
            </a:r>
            <a:r>
              <a:rPr lang="zh-TW" altLang="en-US" dirty="0"/>
              <a:t>名專業駕駛員</a:t>
            </a:r>
            <a:r>
              <a:rPr lang="en-US" altLang="zh-TW" dirty="0"/>
              <a:t>(741</a:t>
            </a:r>
            <a:r>
              <a:rPr lang="zh-TW" altLang="en-US" dirty="0"/>
              <a:t>男 </a:t>
            </a:r>
            <a:r>
              <a:rPr lang="en-US" altLang="zh-TW" dirty="0"/>
              <a:t>12</a:t>
            </a:r>
            <a:r>
              <a:rPr lang="zh-TW" altLang="en-US" dirty="0"/>
              <a:t>女</a:t>
            </a:r>
            <a:r>
              <a:rPr lang="en-US" altLang="zh-TW" dirty="0"/>
              <a:t>)</a:t>
            </a:r>
            <a:r>
              <a:rPr lang="zh-TW" altLang="en-US" dirty="0"/>
              <a:t>，其中有</a:t>
            </a:r>
            <a:r>
              <a:rPr lang="en-US" altLang="zh-TW" dirty="0"/>
              <a:t>423</a:t>
            </a:r>
            <a:r>
              <a:rPr lang="zh-TW" altLang="en-US" dirty="0"/>
              <a:t>名為市區的公車司機，</a:t>
            </a:r>
            <a:r>
              <a:rPr lang="en-US" altLang="zh-TW" dirty="0"/>
              <a:t>136</a:t>
            </a:r>
            <a:r>
              <a:rPr lang="zh-TW" altLang="en-US" dirty="0"/>
              <a:t>名城市的公車司機，</a:t>
            </a:r>
            <a:r>
              <a:rPr lang="en-US" altLang="zh-TW" dirty="0"/>
              <a:t>194</a:t>
            </a:r>
            <a:r>
              <a:rPr lang="zh-TW" altLang="en-US" dirty="0"/>
              <a:t>名出租車司機</a:t>
            </a:r>
            <a:endParaRPr lang="en-US" altLang="zh-TW" dirty="0"/>
          </a:p>
          <a:p>
            <a:r>
              <a:rPr lang="zh-TW" altLang="en-US" dirty="0"/>
              <a:t>年齡：</a:t>
            </a:r>
            <a:r>
              <a:rPr lang="en-US" altLang="zh-TW" dirty="0"/>
              <a:t>M=41</a:t>
            </a:r>
            <a:r>
              <a:rPr lang="zh-TW" altLang="en-US" dirty="0"/>
              <a:t>；</a:t>
            </a:r>
            <a:r>
              <a:rPr lang="en-US" altLang="zh-TW" dirty="0"/>
              <a:t>SD=11.2 </a:t>
            </a:r>
            <a:r>
              <a:rPr lang="zh-TW" altLang="en-US" dirty="0"/>
              <a:t>歲</a:t>
            </a:r>
            <a:endParaRPr lang="en-US" altLang="zh-TW" dirty="0"/>
          </a:p>
          <a:p>
            <a:r>
              <a:rPr lang="zh-TW" altLang="en-US" dirty="0"/>
              <a:t>工作時間：</a:t>
            </a:r>
            <a:r>
              <a:rPr lang="en-US" altLang="zh-TW" dirty="0"/>
              <a:t> M=8</a:t>
            </a:r>
            <a:r>
              <a:rPr lang="zh-TW" altLang="en-US" dirty="0"/>
              <a:t>；</a:t>
            </a:r>
            <a:r>
              <a:rPr lang="en-US" altLang="zh-TW" dirty="0"/>
              <a:t>SD=5.8</a:t>
            </a:r>
            <a:r>
              <a:rPr lang="zh-TW" altLang="en-US" dirty="0"/>
              <a:t>年</a:t>
            </a:r>
            <a:r>
              <a:rPr lang="en-US" altLang="zh-TW" dirty="0"/>
              <a:t> </a:t>
            </a:r>
            <a:endParaRPr lang="zh-TW" altLang="en-US" dirty="0"/>
          </a:p>
        </p:txBody>
      </p:sp>
    </p:spTree>
    <p:extLst>
      <p:ext uri="{BB962C8B-B14F-4D97-AF65-F5344CB8AC3E}">
        <p14:creationId xmlns:p14="http://schemas.microsoft.com/office/powerpoint/2010/main" val="28512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E09698-B744-40BB-9ADB-B726E47A7226}"/>
              </a:ext>
            </a:extLst>
          </p:cNvPr>
          <p:cNvSpPr>
            <a:spLocks noGrp="1"/>
          </p:cNvSpPr>
          <p:nvPr>
            <p:ph type="title"/>
          </p:nvPr>
        </p:nvSpPr>
        <p:spPr/>
        <p:txBody>
          <a:bodyPr/>
          <a:lstStyle/>
          <a:p>
            <a:r>
              <a:rPr lang="zh-TW" altLang="en-US" dirty="0"/>
              <a:t>問卷</a:t>
            </a:r>
            <a:r>
              <a:rPr lang="en-US" altLang="zh-TW" dirty="0"/>
              <a:t>/</a:t>
            </a:r>
            <a:r>
              <a:rPr lang="zh-TW" altLang="en-US" dirty="0"/>
              <a:t>量表</a:t>
            </a:r>
          </a:p>
        </p:txBody>
      </p:sp>
      <p:sp>
        <p:nvSpPr>
          <p:cNvPr id="3" name="內容版面配置區 2">
            <a:extLst>
              <a:ext uri="{FF2B5EF4-FFF2-40B4-BE49-F238E27FC236}">
                <a16:creationId xmlns:a16="http://schemas.microsoft.com/office/drawing/2014/main" id="{DEC0251A-4EE6-4246-A991-5EE918AD38F1}"/>
              </a:ext>
            </a:extLst>
          </p:cNvPr>
          <p:cNvSpPr>
            <a:spLocks noGrp="1"/>
          </p:cNvSpPr>
          <p:nvPr>
            <p:ph idx="1"/>
          </p:nvPr>
        </p:nvSpPr>
        <p:spPr/>
        <p:txBody>
          <a:bodyPr/>
          <a:lstStyle/>
          <a:p>
            <a:r>
              <a:rPr lang="en-US" altLang="zh-TW" dirty="0"/>
              <a:t>《</a:t>
            </a:r>
            <a:r>
              <a:rPr lang="zh-TW" altLang="en-US" dirty="0"/>
              <a:t>工作內容問卷</a:t>
            </a:r>
            <a:r>
              <a:rPr lang="en-US" altLang="zh-TW" dirty="0"/>
              <a:t>》</a:t>
            </a:r>
          </a:p>
          <a:p>
            <a:r>
              <a:rPr lang="en-US" altLang="zh-TW" dirty="0"/>
              <a:t>《</a:t>
            </a:r>
            <a:r>
              <a:rPr lang="zh-TW" altLang="en-US" dirty="0"/>
              <a:t>多維駕駛風格清單</a:t>
            </a:r>
            <a:r>
              <a:rPr lang="en-US" altLang="zh-TW" dirty="0"/>
              <a:t>》</a:t>
            </a:r>
          </a:p>
          <a:p>
            <a:r>
              <a:rPr lang="zh-TW" altLang="en-US" dirty="0"/>
              <a:t>人口統計數據：性別、年齡、教育程度</a:t>
            </a:r>
            <a:endParaRPr lang="en-US" altLang="zh-TW" dirty="0"/>
          </a:p>
          <a:p>
            <a:r>
              <a:rPr lang="zh-TW" altLang="en-US" dirty="0"/>
              <a:t>工作相關特徵：工作時駕駛的車輛類型、一天駕駛幾小時、一週駕駛幾日、輪班工作、工作類型、資歷</a:t>
            </a:r>
            <a:endParaRPr lang="en-US" altLang="zh-TW" dirty="0"/>
          </a:p>
          <a:p>
            <a:r>
              <a:rPr lang="zh-TW" altLang="en-US" dirty="0"/>
              <a:t>在過去兩年中，工作時發生交通事故</a:t>
            </a:r>
            <a:r>
              <a:rPr lang="en-US" altLang="zh-TW" dirty="0"/>
              <a:t>(WTCs, Work Traffic Crashes)</a:t>
            </a:r>
            <a:r>
              <a:rPr lang="zh-TW" altLang="en-US" dirty="0"/>
              <a:t>：無論嚴重程度如何，在過去兩年的工作期間中，共有多少次駕駛事故</a:t>
            </a:r>
            <a:endParaRPr lang="en-US" altLang="zh-TW" dirty="0"/>
          </a:p>
        </p:txBody>
      </p:sp>
    </p:spTree>
    <p:extLst>
      <p:ext uri="{BB962C8B-B14F-4D97-AF65-F5344CB8AC3E}">
        <p14:creationId xmlns:p14="http://schemas.microsoft.com/office/powerpoint/2010/main" val="169320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E0E628-C22A-41C8-AC73-60C91E006365}"/>
              </a:ext>
            </a:extLst>
          </p:cNvPr>
          <p:cNvSpPr>
            <a:spLocks noGrp="1"/>
          </p:cNvSpPr>
          <p:nvPr>
            <p:ph type="title"/>
          </p:nvPr>
        </p:nvSpPr>
        <p:spPr/>
        <p:txBody>
          <a:bodyPr/>
          <a:lstStyle/>
          <a:p>
            <a:r>
              <a:rPr lang="en-US" altLang="zh-TW" dirty="0"/>
              <a:t>《</a:t>
            </a:r>
            <a:r>
              <a:rPr lang="zh-TW" altLang="en-US" dirty="0"/>
              <a:t>工作內容問卷</a:t>
            </a:r>
            <a:r>
              <a:rPr lang="en-US" altLang="zh-TW" dirty="0"/>
              <a:t>》</a:t>
            </a:r>
            <a:endParaRPr lang="zh-TW" altLang="en-US" dirty="0"/>
          </a:p>
        </p:txBody>
      </p:sp>
      <p:sp>
        <p:nvSpPr>
          <p:cNvPr id="3" name="內容版面配置區 2">
            <a:extLst>
              <a:ext uri="{FF2B5EF4-FFF2-40B4-BE49-F238E27FC236}">
                <a16:creationId xmlns:a16="http://schemas.microsoft.com/office/drawing/2014/main" id="{1D28C20B-65A4-4878-829A-83A5EA556C33}"/>
              </a:ext>
            </a:extLst>
          </p:cNvPr>
          <p:cNvSpPr>
            <a:spLocks noGrp="1"/>
          </p:cNvSpPr>
          <p:nvPr>
            <p:ph idx="1"/>
          </p:nvPr>
        </p:nvSpPr>
        <p:spPr>
          <a:xfrm>
            <a:off x="1143001" y="1531621"/>
            <a:ext cx="5927942" cy="4564379"/>
          </a:xfrm>
        </p:spPr>
        <p:txBody>
          <a:bodyPr/>
          <a:lstStyle/>
          <a:p>
            <a:r>
              <a:rPr lang="zh-TW" altLang="en-US" dirty="0"/>
              <a:t>工作內容問卷</a:t>
            </a:r>
            <a:r>
              <a:rPr lang="en-US" altLang="zh-TW" dirty="0"/>
              <a:t>(JCQ, Job Content Questionnaire)</a:t>
            </a:r>
            <a:r>
              <a:rPr lang="zh-TW" altLang="en-US" dirty="0"/>
              <a:t>對於問卷中的每個項目，要求參與者選擇一個最能描述自己的工作狀況的選項，評分為</a:t>
            </a:r>
            <a:r>
              <a:rPr lang="en-US" altLang="zh-TW" dirty="0"/>
              <a:t>1(</a:t>
            </a:r>
            <a:r>
              <a:rPr lang="zh-TW" altLang="en-US" dirty="0"/>
              <a:t>非常不同意</a:t>
            </a:r>
            <a:r>
              <a:rPr lang="en-US" altLang="zh-TW" dirty="0"/>
              <a:t>)</a:t>
            </a:r>
            <a:r>
              <a:rPr lang="zh-TW" altLang="en-US" dirty="0"/>
              <a:t>至</a:t>
            </a:r>
            <a:r>
              <a:rPr lang="en-US" altLang="zh-TW" dirty="0"/>
              <a:t>4(</a:t>
            </a:r>
            <a:r>
              <a:rPr lang="zh-TW" altLang="en-US" dirty="0"/>
              <a:t>非常同意</a:t>
            </a:r>
            <a:r>
              <a:rPr lang="en-US" altLang="zh-TW" dirty="0"/>
              <a:t>)</a:t>
            </a:r>
            <a:r>
              <a:rPr lang="zh-TW" altLang="en-US" dirty="0"/>
              <a:t>分制</a:t>
            </a:r>
            <a:endParaRPr lang="en-US" altLang="zh-TW" dirty="0"/>
          </a:p>
          <a:p>
            <a:r>
              <a:rPr lang="zh-TW" altLang="en-US" dirty="0"/>
              <a:t>工作壓力</a:t>
            </a:r>
            <a:r>
              <a:rPr lang="en-US" altLang="zh-TW" dirty="0"/>
              <a:t>(JS, Job strain)=(PD</a:t>
            </a:r>
            <a:r>
              <a:rPr lang="zh-TW" altLang="en-US" dirty="0"/>
              <a:t>* </a:t>
            </a:r>
            <a:r>
              <a:rPr lang="en-US" altLang="zh-TW" dirty="0"/>
              <a:t>2)/</a:t>
            </a:r>
            <a:r>
              <a:rPr lang="zh-TW" altLang="en-US" dirty="0"/>
              <a:t>決策自由度</a:t>
            </a:r>
            <a:endParaRPr lang="en-US" altLang="zh-TW" dirty="0"/>
          </a:p>
          <a:p>
            <a:r>
              <a:rPr lang="zh-TW" altLang="en-US" dirty="0"/>
              <a:t>決策自由度</a:t>
            </a:r>
            <a:r>
              <a:rPr lang="en-US" altLang="zh-TW" dirty="0"/>
              <a:t>(Decision latitude)=SD+DA</a:t>
            </a:r>
            <a:endParaRPr lang="zh-TW" altLang="en-US" dirty="0"/>
          </a:p>
        </p:txBody>
      </p:sp>
      <p:graphicFrame>
        <p:nvGraphicFramePr>
          <p:cNvPr id="4" name="內容版面配置區 3">
            <a:extLst>
              <a:ext uri="{FF2B5EF4-FFF2-40B4-BE49-F238E27FC236}">
                <a16:creationId xmlns:a16="http://schemas.microsoft.com/office/drawing/2014/main" id="{A8C88174-5E62-48DF-A2FF-1535C689D3F7}"/>
              </a:ext>
            </a:extLst>
          </p:cNvPr>
          <p:cNvGraphicFramePr>
            <a:graphicFrameLocks/>
          </p:cNvGraphicFramePr>
          <p:nvPr>
            <p:extLst>
              <p:ext uri="{D42A27DB-BD31-4B8C-83A1-F6EECF244321}">
                <p14:modId xmlns:p14="http://schemas.microsoft.com/office/powerpoint/2010/main" val="3860671582"/>
              </p:ext>
            </p:extLst>
          </p:nvPr>
        </p:nvGraphicFramePr>
        <p:xfrm>
          <a:off x="7741328" y="276860"/>
          <a:ext cx="4189960" cy="6304280"/>
        </p:xfrm>
        <a:graphic>
          <a:graphicData uri="http://schemas.openxmlformats.org/drawingml/2006/table">
            <a:tbl>
              <a:tblPr firstRow="1" bandRow="1">
                <a:tableStyleId>{5940675A-B579-460E-94D1-54222C63F5DA}</a:tableStyleId>
              </a:tblPr>
              <a:tblGrid>
                <a:gridCol w="4189960">
                  <a:extLst>
                    <a:ext uri="{9D8B030D-6E8A-4147-A177-3AD203B41FA5}">
                      <a16:colId xmlns:a16="http://schemas.microsoft.com/office/drawing/2014/main" val="53084737"/>
                    </a:ext>
                  </a:extLst>
                </a:gridCol>
              </a:tblGrid>
              <a:tr h="370840">
                <a:tc>
                  <a:txBody>
                    <a:bodyPr/>
                    <a:lstStyle/>
                    <a:p>
                      <a:pPr algn="ctr"/>
                      <a:r>
                        <a:rPr lang="zh-TW" altLang="en-US" sz="1400" b="1" dirty="0">
                          <a:latin typeface="微軟正黑體" panose="020B0604030504040204" pitchFamily="34" charset="-120"/>
                          <a:ea typeface="微軟正黑體" panose="020B0604030504040204" pitchFamily="34" charset="-120"/>
                        </a:rPr>
                        <a:t>工作技能</a:t>
                      </a:r>
                      <a:r>
                        <a:rPr lang="en-US" altLang="zh-TW" sz="1400" b="1" dirty="0">
                          <a:latin typeface="微軟正黑體" panose="020B0604030504040204" pitchFamily="34" charset="-120"/>
                          <a:ea typeface="微軟正黑體" panose="020B0604030504040204" pitchFamily="34" charset="-120"/>
                        </a:rPr>
                        <a:t>(SD, Skill discretion)</a:t>
                      </a:r>
                    </a:p>
                  </a:txBody>
                  <a:tcPr>
                    <a:solidFill>
                      <a:schemeClr val="accent4">
                        <a:lumMod val="40000"/>
                        <a:lumOff val="60000"/>
                      </a:schemeClr>
                    </a:solidFill>
                  </a:tcPr>
                </a:tc>
                <a:extLst>
                  <a:ext uri="{0D108BD9-81ED-4DB2-BD59-A6C34878D82A}">
                    <a16:rowId xmlns:a16="http://schemas.microsoft.com/office/drawing/2014/main" val="954037406"/>
                  </a:ext>
                </a:extLst>
              </a:tr>
              <a:tr h="370840">
                <a:tc>
                  <a:txBody>
                    <a:bodyPr/>
                    <a:lstStyle/>
                    <a:p>
                      <a:r>
                        <a:rPr lang="zh-TW" altLang="en-US" sz="1400" dirty="0">
                          <a:latin typeface="微軟正黑體" panose="020B0604030504040204" pitchFamily="34" charset="-120"/>
                          <a:ea typeface="微軟正黑體" panose="020B0604030504040204" pitchFamily="34" charset="-120"/>
                        </a:rPr>
                        <a:t>在工作中，我需要學習新的事物</a:t>
                      </a:r>
                    </a:p>
                  </a:txBody>
                  <a:tcPr/>
                </a:tc>
                <a:extLst>
                  <a:ext uri="{0D108BD9-81ED-4DB2-BD59-A6C34878D82A}">
                    <a16:rowId xmlns:a16="http://schemas.microsoft.com/office/drawing/2014/main" val="1475966870"/>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我的工作內容，很多是重複性的工作*</a:t>
                      </a:r>
                    </a:p>
                  </a:txBody>
                  <a:tcPr/>
                </a:tc>
                <a:extLst>
                  <a:ext uri="{0D108BD9-81ED-4DB2-BD59-A6C34878D82A}">
                    <a16:rowId xmlns:a16="http://schemas.microsoft.com/office/drawing/2014/main" val="617857616"/>
                  </a:ext>
                </a:extLst>
              </a:tr>
              <a:tr h="370840">
                <a:tc>
                  <a:txBody>
                    <a:bodyPr/>
                    <a:lstStyle/>
                    <a:p>
                      <a:r>
                        <a:rPr lang="zh-TW" altLang="en-US" sz="1400" dirty="0">
                          <a:latin typeface="微軟正黑體" panose="020B0604030504040204" pitchFamily="34" charset="-120"/>
                          <a:ea typeface="微軟正黑體" panose="020B0604030504040204" pitchFamily="34" charset="-120"/>
                        </a:rPr>
                        <a:t>在工作中，我必須具有創新的想法</a:t>
                      </a:r>
                    </a:p>
                  </a:txBody>
                  <a:tcPr/>
                </a:tc>
                <a:extLst>
                  <a:ext uri="{0D108BD9-81ED-4DB2-BD59-A6C34878D82A}">
                    <a16:rowId xmlns:a16="http://schemas.microsoft.com/office/drawing/2014/main" val="1397103937"/>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我的工作需要高度的技術</a:t>
                      </a:r>
                    </a:p>
                  </a:txBody>
                  <a:tcPr/>
                </a:tc>
                <a:extLst>
                  <a:ext uri="{0D108BD9-81ED-4DB2-BD59-A6C34878D82A}">
                    <a16:rowId xmlns:a16="http://schemas.microsoft.com/office/drawing/2014/main" val="2900950668"/>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我的工作內容是很多元的、多樣的</a:t>
                      </a:r>
                    </a:p>
                  </a:txBody>
                  <a:tcPr/>
                </a:tc>
                <a:extLst>
                  <a:ext uri="{0D108BD9-81ED-4DB2-BD59-A6C34878D82A}">
                    <a16:rowId xmlns:a16="http://schemas.microsoft.com/office/drawing/2014/main" val="1074304300"/>
                  </a:ext>
                </a:extLst>
              </a:tr>
              <a:tr h="370840">
                <a:tc>
                  <a:txBody>
                    <a:bodyPr/>
                    <a:lstStyle/>
                    <a:p>
                      <a:r>
                        <a:rPr lang="zh-TW" altLang="en-US" sz="1400" dirty="0">
                          <a:latin typeface="微軟正黑體" panose="020B0604030504040204" pitchFamily="34" charset="-120"/>
                          <a:ea typeface="微軟正黑體" panose="020B0604030504040204" pitchFamily="34" charset="-120"/>
                        </a:rPr>
                        <a:t>在工作中，我有機會發展自己特殊的才能</a:t>
                      </a:r>
                    </a:p>
                  </a:txBody>
                  <a:tcPr/>
                </a:tc>
                <a:extLst>
                  <a:ext uri="{0D108BD9-81ED-4DB2-BD59-A6C34878D82A}">
                    <a16:rowId xmlns:a16="http://schemas.microsoft.com/office/drawing/2014/main" val="676650520"/>
                  </a:ext>
                </a:extLst>
              </a:tr>
              <a:tr h="370840">
                <a:tc>
                  <a:txBody>
                    <a:bodyPr/>
                    <a:lstStyle/>
                    <a:p>
                      <a:pPr algn="ctr"/>
                      <a:r>
                        <a:rPr lang="zh-TW" altLang="en-US" sz="1400" b="1" dirty="0">
                          <a:latin typeface="微軟正黑體" panose="020B0604030504040204" pitchFamily="34" charset="-120"/>
                          <a:ea typeface="微軟正黑體" panose="020B0604030504040204" pitchFamily="34" charset="-120"/>
                        </a:rPr>
                        <a:t>決策能力</a:t>
                      </a:r>
                      <a:r>
                        <a:rPr lang="en-US" altLang="zh-TW" sz="1400" b="1" dirty="0">
                          <a:latin typeface="微軟正黑體" panose="020B0604030504040204" pitchFamily="34" charset="-120"/>
                          <a:ea typeface="微軟正黑體" panose="020B0604030504040204" pitchFamily="34" charset="-120"/>
                        </a:rPr>
                        <a:t>(DA, Decision authority)</a:t>
                      </a:r>
                      <a:endParaRPr lang="zh-TW" altLang="en-US" sz="1400" b="1" dirty="0">
                        <a:latin typeface="微軟正黑體" panose="020B0604030504040204" pitchFamily="34" charset="-120"/>
                        <a:ea typeface="微軟正黑體" panose="020B0604030504040204" pitchFamily="34" charset="-120"/>
                      </a:endParaRPr>
                    </a:p>
                  </a:txBody>
                  <a:tcPr anchor="ctr">
                    <a:solidFill>
                      <a:schemeClr val="accent4">
                        <a:lumMod val="40000"/>
                        <a:lumOff val="60000"/>
                      </a:schemeClr>
                    </a:solidFill>
                  </a:tcPr>
                </a:tc>
                <a:extLst>
                  <a:ext uri="{0D108BD9-81ED-4DB2-BD59-A6C34878D82A}">
                    <a16:rowId xmlns:a16="http://schemas.microsoft.com/office/drawing/2014/main" val="3070018176"/>
                  </a:ext>
                </a:extLst>
              </a:tr>
              <a:tr h="370840">
                <a:tc>
                  <a:txBody>
                    <a:bodyPr/>
                    <a:lstStyle/>
                    <a:p>
                      <a:r>
                        <a:rPr lang="zh-TW" altLang="en-US" sz="1400" dirty="0">
                          <a:latin typeface="微軟正黑體" panose="020B0604030504040204" pitchFamily="34" charset="-120"/>
                          <a:ea typeface="微軟正黑體" panose="020B0604030504040204" pitchFamily="34" charset="-120"/>
                        </a:rPr>
                        <a:t>在工作中，很多事我可以自己作主</a:t>
                      </a:r>
                    </a:p>
                  </a:txBody>
                  <a:tcPr/>
                </a:tc>
                <a:extLst>
                  <a:ext uri="{0D108BD9-81ED-4DB2-BD59-A6C34878D82A}">
                    <a16:rowId xmlns:a16="http://schemas.microsoft.com/office/drawing/2014/main" val="3222176991"/>
                  </a:ext>
                </a:extLst>
              </a:tr>
              <a:tr h="370840">
                <a:tc>
                  <a:txBody>
                    <a:bodyPr/>
                    <a:lstStyle/>
                    <a:p>
                      <a:r>
                        <a:rPr lang="zh-TW" altLang="en-US" sz="1400" dirty="0">
                          <a:latin typeface="微軟正黑體" panose="020B0604030504040204" pitchFamily="34" charset="-120"/>
                          <a:ea typeface="微軟正黑體" panose="020B0604030504040204" pitchFamily="34" charset="-120"/>
                        </a:rPr>
                        <a:t>對於如何執行我的工作，我沒有什麼決定權*</a:t>
                      </a:r>
                    </a:p>
                  </a:txBody>
                  <a:tcPr/>
                </a:tc>
                <a:extLst>
                  <a:ext uri="{0D108BD9-81ED-4DB2-BD59-A6C34878D82A}">
                    <a16:rowId xmlns:a16="http://schemas.microsoft.com/office/drawing/2014/main" val="674594740"/>
                  </a:ext>
                </a:extLst>
              </a:tr>
              <a:tr h="370840">
                <a:tc>
                  <a:txBody>
                    <a:bodyPr/>
                    <a:lstStyle/>
                    <a:p>
                      <a:r>
                        <a:rPr lang="zh-TW" altLang="en-US" sz="1400" dirty="0">
                          <a:latin typeface="微軟正黑體" panose="020B0604030504040204" pitchFamily="34" charset="-120"/>
                          <a:ea typeface="微軟正黑體" panose="020B0604030504040204" pitchFamily="34" charset="-120"/>
                        </a:rPr>
                        <a:t>對於工作上發生的事，我的意見具有影響力</a:t>
                      </a:r>
                    </a:p>
                  </a:txBody>
                  <a:tcPr/>
                </a:tc>
                <a:extLst>
                  <a:ext uri="{0D108BD9-81ED-4DB2-BD59-A6C34878D82A}">
                    <a16:rowId xmlns:a16="http://schemas.microsoft.com/office/drawing/2014/main" val="1305222388"/>
                  </a:ext>
                </a:extLst>
              </a:tr>
              <a:tr h="370840">
                <a:tc>
                  <a:txBody>
                    <a:bodyPr/>
                    <a:lstStyle/>
                    <a:p>
                      <a:pPr algn="ctr"/>
                      <a:r>
                        <a:rPr lang="zh-TW" altLang="fr-FR" sz="1400" b="1" dirty="0">
                          <a:latin typeface="微軟正黑體" panose="020B0604030504040204" pitchFamily="34" charset="-120"/>
                          <a:ea typeface="微軟正黑體" panose="020B0604030504040204" pitchFamily="34" charset="-120"/>
                        </a:rPr>
                        <a:t>心理上工作需求</a:t>
                      </a:r>
                      <a:r>
                        <a:rPr lang="fr-FR" altLang="zh-TW" sz="1400" b="1" dirty="0">
                          <a:latin typeface="微軟正黑體" panose="020B0604030504040204" pitchFamily="34" charset="-120"/>
                          <a:ea typeface="微軟正黑體" panose="020B0604030504040204" pitchFamily="34" charset="-120"/>
                        </a:rPr>
                        <a:t>(PD, Psychological demands)</a:t>
                      </a:r>
                      <a:endParaRPr lang="zh-TW" altLang="en-US" sz="1400" b="1" dirty="0">
                        <a:latin typeface="微軟正黑體" panose="020B0604030504040204" pitchFamily="34" charset="-120"/>
                        <a:ea typeface="微軟正黑體" panose="020B0604030504040204" pitchFamily="34" charset="-120"/>
                      </a:endParaRPr>
                    </a:p>
                  </a:txBody>
                  <a:tcPr>
                    <a:solidFill>
                      <a:schemeClr val="accent4">
                        <a:lumMod val="40000"/>
                        <a:lumOff val="60000"/>
                      </a:schemeClr>
                    </a:solidFill>
                  </a:tcPr>
                </a:tc>
                <a:extLst>
                  <a:ext uri="{0D108BD9-81ED-4DB2-BD59-A6C34878D82A}">
                    <a16:rowId xmlns:a16="http://schemas.microsoft.com/office/drawing/2014/main" val="1355499074"/>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我的工作步調很快*</a:t>
                      </a:r>
                    </a:p>
                  </a:txBody>
                  <a:tcPr/>
                </a:tc>
                <a:extLst>
                  <a:ext uri="{0D108BD9-81ED-4DB2-BD59-A6C34878D82A}">
                    <a16:rowId xmlns:a16="http://schemas.microsoft.com/office/drawing/2014/main" val="1447042642"/>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我的工作很辛苦*</a:t>
                      </a:r>
                    </a:p>
                  </a:txBody>
                  <a:tcPr/>
                </a:tc>
                <a:extLst>
                  <a:ext uri="{0D108BD9-81ED-4DB2-BD59-A6C34878D82A}">
                    <a16:rowId xmlns:a16="http://schemas.microsoft.com/office/drawing/2014/main" val="766604454"/>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我的工作很耗體力</a:t>
                      </a:r>
                    </a:p>
                  </a:txBody>
                  <a:tcPr/>
                </a:tc>
                <a:extLst>
                  <a:ext uri="{0D108BD9-81ED-4DB2-BD59-A6C34878D82A}">
                    <a16:rowId xmlns:a16="http://schemas.microsoft.com/office/drawing/2014/main" val="3192811071"/>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我的工作不會過量</a:t>
                      </a:r>
                    </a:p>
                  </a:txBody>
                  <a:tcPr/>
                </a:tc>
                <a:extLst>
                  <a:ext uri="{0D108BD9-81ED-4DB2-BD59-A6C34878D82A}">
                    <a16:rowId xmlns:a16="http://schemas.microsoft.com/office/drawing/2014/main" val="4278919133"/>
                  </a:ext>
                </a:extLst>
              </a:tr>
              <a:tr h="370840">
                <a:tc>
                  <a:txBody>
                    <a:bodyPr/>
                    <a:lstStyle/>
                    <a:p>
                      <a:r>
                        <a:rPr lang="zh-TW" altLang="en-US" sz="1400" dirty="0">
                          <a:latin typeface="微軟正黑體" panose="020B0604030504040204" pitchFamily="34" charset="-120"/>
                          <a:ea typeface="微軟正黑體" panose="020B0604030504040204" pitchFamily="34" charset="-120"/>
                        </a:rPr>
                        <a:t>我的工作與他人工作甚少衝突性</a:t>
                      </a:r>
                    </a:p>
                  </a:txBody>
                  <a:tcPr/>
                </a:tc>
                <a:extLst>
                  <a:ext uri="{0D108BD9-81ED-4DB2-BD59-A6C34878D82A}">
                    <a16:rowId xmlns:a16="http://schemas.microsoft.com/office/drawing/2014/main" val="2255173309"/>
                  </a:ext>
                </a:extLst>
              </a:tr>
            </a:tbl>
          </a:graphicData>
        </a:graphic>
      </p:graphicFrame>
    </p:spTree>
    <p:extLst>
      <p:ext uri="{BB962C8B-B14F-4D97-AF65-F5344CB8AC3E}">
        <p14:creationId xmlns:p14="http://schemas.microsoft.com/office/powerpoint/2010/main" val="381422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857ABB-944B-4450-9B99-1C62D3ABC821}"/>
              </a:ext>
            </a:extLst>
          </p:cNvPr>
          <p:cNvSpPr>
            <a:spLocks noGrp="1"/>
          </p:cNvSpPr>
          <p:nvPr>
            <p:ph type="title"/>
          </p:nvPr>
        </p:nvSpPr>
        <p:spPr/>
        <p:txBody>
          <a:bodyPr/>
          <a:lstStyle/>
          <a:p>
            <a:r>
              <a:rPr lang="en-US" altLang="zh-TW" dirty="0"/>
              <a:t>《</a:t>
            </a:r>
            <a:r>
              <a:rPr lang="zh-TW" altLang="en-US" dirty="0"/>
              <a:t>多維駕駛風格清單</a:t>
            </a:r>
            <a:r>
              <a:rPr lang="en-US" altLang="zh-TW" dirty="0"/>
              <a:t>》</a:t>
            </a:r>
            <a:endParaRPr lang="zh-TW" altLang="en-US" dirty="0"/>
          </a:p>
        </p:txBody>
      </p:sp>
      <p:sp>
        <p:nvSpPr>
          <p:cNvPr id="3" name="內容版面配置區 2">
            <a:extLst>
              <a:ext uri="{FF2B5EF4-FFF2-40B4-BE49-F238E27FC236}">
                <a16:creationId xmlns:a16="http://schemas.microsoft.com/office/drawing/2014/main" id="{90F9A366-02A0-496C-8BD5-E3DCF4446104}"/>
              </a:ext>
            </a:extLst>
          </p:cNvPr>
          <p:cNvSpPr>
            <a:spLocks noGrp="1"/>
          </p:cNvSpPr>
          <p:nvPr>
            <p:ph idx="1"/>
          </p:nvPr>
        </p:nvSpPr>
        <p:spPr>
          <a:xfrm>
            <a:off x="1143001" y="1531621"/>
            <a:ext cx="4953000" cy="4564379"/>
          </a:xfrm>
        </p:spPr>
        <p:txBody>
          <a:bodyPr/>
          <a:lstStyle/>
          <a:p>
            <a:r>
              <a:rPr lang="zh-TW" altLang="en-US" dirty="0"/>
              <a:t>多維駕駛清單</a:t>
            </a:r>
            <a:r>
              <a:rPr lang="en-US" altLang="zh-TW" dirty="0"/>
              <a:t>(MDSI, Multidimensional Driving Style Inventory)</a:t>
            </a:r>
          </a:p>
          <a:p>
            <a:r>
              <a:rPr lang="zh-TW" altLang="en-US" dirty="0"/>
              <a:t>粗魯和粗心</a:t>
            </a:r>
            <a:r>
              <a:rPr lang="en-US" altLang="zh-TW" dirty="0"/>
              <a:t>(11</a:t>
            </a:r>
            <a:r>
              <a:rPr lang="zh-TW" altLang="en-US" dirty="0"/>
              <a:t>項</a:t>
            </a:r>
            <a:r>
              <a:rPr lang="en-US" altLang="zh-TW" dirty="0"/>
              <a:t>)</a:t>
            </a:r>
            <a:r>
              <a:rPr lang="zh-TW" altLang="en-US" dirty="0"/>
              <a:t>、焦慮</a:t>
            </a:r>
            <a:r>
              <a:rPr lang="en-US" altLang="zh-TW" dirty="0"/>
              <a:t>(12</a:t>
            </a:r>
            <a:r>
              <a:rPr lang="zh-TW" altLang="en-US" dirty="0"/>
              <a:t>項</a:t>
            </a:r>
            <a:r>
              <a:rPr lang="en-US" altLang="zh-TW" dirty="0"/>
              <a:t>)</a:t>
            </a:r>
            <a:r>
              <a:rPr lang="zh-TW" altLang="en-US" dirty="0"/>
              <a:t>、憤怒與敵意</a:t>
            </a:r>
            <a:r>
              <a:rPr lang="en-US" altLang="zh-TW" dirty="0"/>
              <a:t>(4</a:t>
            </a:r>
            <a:r>
              <a:rPr lang="zh-TW" altLang="en-US" dirty="0"/>
              <a:t>項</a:t>
            </a:r>
            <a:r>
              <a:rPr lang="en-US" altLang="zh-TW" dirty="0"/>
              <a:t>)</a:t>
            </a:r>
            <a:r>
              <a:rPr lang="zh-TW" altLang="en-US" dirty="0"/>
              <a:t>、耐心與細心</a:t>
            </a:r>
            <a:r>
              <a:rPr lang="en-US" altLang="zh-TW" dirty="0"/>
              <a:t>(6</a:t>
            </a:r>
            <a:r>
              <a:rPr lang="zh-TW" altLang="en-US" dirty="0"/>
              <a:t>項</a:t>
            </a:r>
            <a:r>
              <a:rPr lang="en-US" altLang="zh-TW" dirty="0"/>
              <a:t>)</a:t>
            </a:r>
          </a:p>
          <a:p>
            <a:r>
              <a:rPr lang="zh-TW" altLang="en-US" dirty="0"/>
              <a:t>評分為</a:t>
            </a:r>
            <a:r>
              <a:rPr lang="en-US" altLang="zh-TW" dirty="0"/>
              <a:t>1(</a:t>
            </a:r>
            <a:r>
              <a:rPr lang="zh-TW" altLang="en-US" dirty="0"/>
              <a:t>完全不會</a:t>
            </a:r>
            <a:r>
              <a:rPr lang="en-US" altLang="zh-TW" dirty="0"/>
              <a:t>)</a:t>
            </a:r>
            <a:r>
              <a:rPr lang="zh-TW" altLang="en-US" dirty="0"/>
              <a:t>至</a:t>
            </a:r>
            <a:r>
              <a:rPr lang="en-US" altLang="zh-TW" dirty="0"/>
              <a:t>5(</a:t>
            </a:r>
            <a:r>
              <a:rPr lang="zh-TW" altLang="en-US" dirty="0"/>
              <a:t>非常多次</a:t>
            </a:r>
            <a:r>
              <a:rPr lang="en-US" altLang="zh-TW" dirty="0"/>
              <a:t>)</a:t>
            </a:r>
            <a:r>
              <a:rPr lang="zh-TW" altLang="en-US" dirty="0"/>
              <a:t>分制</a:t>
            </a:r>
            <a:endParaRPr lang="en-US" altLang="zh-TW" dirty="0"/>
          </a:p>
        </p:txBody>
      </p:sp>
      <p:grpSp>
        <p:nvGrpSpPr>
          <p:cNvPr id="8" name="群組 7">
            <a:extLst>
              <a:ext uri="{FF2B5EF4-FFF2-40B4-BE49-F238E27FC236}">
                <a16:creationId xmlns:a16="http://schemas.microsoft.com/office/drawing/2014/main" id="{906882CA-DC71-44B1-938B-B9138C09E5E4}"/>
              </a:ext>
            </a:extLst>
          </p:cNvPr>
          <p:cNvGrpSpPr/>
          <p:nvPr/>
        </p:nvGrpSpPr>
        <p:grpSpPr>
          <a:xfrm>
            <a:off x="6096000" y="474902"/>
            <a:ext cx="6054571" cy="3783020"/>
            <a:chOff x="1000053" y="277663"/>
            <a:chExt cx="7439487" cy="5483945"/>
          </a:xfrm>
        </p:grpSpPr>
        <p:pic>
          <p:nvPicPr>
            <p:cNvPr id="5" name="圖片 4">
              <a:extLst>
                <a:ext uri="{FF2B5EF4-FFF2-40B4-BE49-F238E27FC236}">
                  <a16:creationId xmlns:a16="http://schemas.microsoft.com/office/drawing/2014/main" id="{07608069-BE40-4C1A-BE82-24EA4D80E8A0}"/>
                </a:ext>
              </a:extLst>
            </p:cNvPr>
            <p:cNvPicPr>
              <a:picLocks noChangeAspect="1"/>
            </p:cNvPicPr>
            <p:nvPr/>
          </p:nvPicPr>
          <p:blipFill>
            <a:blip r:embed="rId2"/>
            <a:stretch>
              <a:fillRect/>
            </a:stretch>
          </p:blipFill>
          <p:spPr>
            <a:xfrm>
              <a:off x="1000053" y="277663"/>
              <a:ext cx="7439487" cy="4309907"/>
            </a:xfrm>
            <a:prstGeom prst="rect">
              <a:avLst/>
            </a:prstGeom>
          </p:spPr>
        </p:pic>
        <p:pic>
          <p:nvPicPr>
            <p:cNvPr id="6" name="圖片 5">
              <a:extLst>
                <a:ext uri="{FF2B5EF4-FFF2-40B4-BE49-F238E27FC236}">
                  <a16:creationId xmlns:a16="http://schemas.microsoft.com/office/drawing/2014/main" id="{E6189B6C-05D9-4680-8F34-0766371BDB4C}"/>
                </a:ext>
              </a:extLst>
            </p:cNvPr>
            <p:cNvPicPr>
              <a:picLocks noChangeAspect="1"/>
            </p:cNvPicPr>
            <p:nvPr/>
          </p:nvPicPr>
          <p:blipFill rotWithShape="1">
            <a:blip r:embed="rId3"/>
            <a:srcRect b="70768"/>
            <a:stretch/>
          </p:blipFill>
          <p:spPr>
            <a:xfrm>
              <a:off x="1000053" y="4596448"/>
              <a:ext cx="7439487" cy="1165160"/>
            </a:xfrm>
            <a:prstGeom prst="rect">
              <a:avLst/>
            </a:prstGeom>
          </p:spPr>
        </p:pic>
      </p:grpSp>
      <p:pic>
        <p:nvPicPr>
          <p:cNvPr id="7" name="圖片 6">
            <a:extLst>
              <a:ext uri="{FF2B5EF4-FFF2-40B4-BE49-F238E27FC236}">
                <a16:creationId xmlns:a16="http://schemas.microsoft.com/office/drawing/2014/main" id="{F3F16461-4E92-4391-9E13-4C4FB15B4258}"/>
              </a:ext>
            </a:extLst>
          </p:cNvPr>
          <p:cNvPicPr>
            <a:picLocks noChangeAspect="1"/>
          </p:cNvPicPr>
          <p:nvPr/>
        </p:nvPicPr>
        <p:blipFill rotWithShape="1">
          <a:blip r:embed="rId3"/>
          <a:srcRect t="30796" b="2385"/>
          <a:stretch/>
        </p:blipFill>
        <p:spPr>
          <a:xfrm>
            <a:off x="6096001" y="4257922"/>
            <a:ext cx="6054570" cy="1990478"/>
          </a:xfrm>
          <a:prstGeom prst="rect">
            <a:avLst/>
          </a:prstGeom>
        </p:spPr>
      </p:pic>
    </p:spTree>
    <p:extLst>
      <p:ext uri="{BB962C8B-B14F-4D97-AF65-F5344CB8AC3E}">
        <p14:creationId xmlns:p14="http://schemas.microsoft.com/office/powerpoint/2010/main" val="85916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9E3453-5E2A-4507-BB40-0056262AD63A}"/>
              </a:ext>
            </a:extLst>
          </p:cNvPr>
          <p:cNvSpPr>
            <a:spLocks noGrp="1"/>
          </p:cNvSpPr>
          <p:nvPr>
            <p:ph type="title"/>
          </p:nvPr>
        </p:nvSpPr>
        <p:spPr/>
        <p:txBody>
          <a:bodyPr/>
          <a:lstStyle/>
          <a:p>
            <a:r>
              <a:rPr lang="zh-TW" altLang="en-US" dirty="0"/>
              <a:t>程序</a:t>
            </a:r>
          </a:p>
        </p:txBody>
      </p:sp>
      <p:sp>
        <p:nvSpPr>
          <p:cNvPr id="3" name="內容版面配置區 2">
            <a:extLst>
              <a:ext uri="{FF2B5EF4-FFF2-40B4-BE49-F238E27FC236}">
                <a16:creationId xmlns:a16="http://schemas.microsoft.com/office/drawing/2014/main" id="{6A6911DC-46F1-4F3B-9D6D-B85E17CA88C7}"/>
              </a:ext>
            </a:extLst>
          </p:cNvPr>
          <p:cNvSpPr>
            <a:spLocks noGrp="1"/>
          </p:cNvSpPr>
          <p:nvPr>
            <p:ph idx="1"/>
          </p:nvPr>
        </p:nvSpPr>
        <p:spPr/>
        <p:txBody>
          <a:bodyPr/>
          <a:lstStyle/>
          <a:p>
            <a:r>
              <a:rPr lang="zh-TW" altLang="en-US" dirty="0"/>
              <a:t>數據使用紙質問卷進行發放</a:t>
            </a:r>
            <a:endParaRPr lang="en-US" altLang="zh-TW" dirty="0"/>
          </a:p>
          <a:p>
            <a:r>
              <a:rPr lang="zh-TW" altLang="en-US" dirty="0"/>
              <a:t>由同意參加研究的運輸公司專業駕駛者在休息期間填寫</a:t>
            </a:r>
            <a:endParaRPr lang="en-US" altLang="zh-TW" dirty="0"/>
          </a:p>
          <a:p>
            <a:r>
              <a:rPr lang="zh-TW" altLang="en-US" dirty="0"/>
              <a:t>讓參與者填寫知情同意書</a:t>
            </a:r>
            <a:endParaRPr lang="en-US" altLang="zh-TW" dirty="0"/>
          </a:p>
          <a:p>
            <a:r>
              <a:rPr lang="zh-TW" altLang="en-US" dirty="0"/>
              <a:t>填寫時會由兩名研究人員在旁陪同參與者</a:t>
            </a:r>
          </a:p>
        </p:txBody>
      </p:sp>
    </p:spTree>
    <p:extLst>
      <p:ext uri="{BB962C8B-B14F-4D97-AF65-F5344CB8AC3E}">
        <p14:creationId xmlns:p14="http://schemas.microsoft.com/office/powerpoint/2010/main" val="320904994"/>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基礎</Template>
  <TotalTime>1030</TotalTime>
  <Words>1471</Words>
  <Application>Microsoft Office PowerPoint</Application>
  <PresentationFormat>寬螢幕</PresentationFormat>
  <Paragraphs>85</Paragraphs>
  <Slides>16</Slides>
  <Notes>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16</vt:i4>
      </vt:variant>
    </vt:vector>
  </HeadingPairs>
  <TitlesOfParts>
    <vt:vector size="22" baseType="lpstr">
      <vt:lpstr>微軟正黑體</vt:lpstr>
      <vt:lpstr>新細明體</vt:lpstr>
      <vt:lpstr>Calibri</vt:lpstr>
      <vt:lpstr>Corbel</vt:lpstr>
      <vt:lpstr>Wingdings</vt:lpstr>
      <vt:lpstr>基礎</vt:lpstr>
      <vt:lpstr>A matter of style? Testing the moderating effect of driving styles on the relationship between job strain and work-related crashes of professional drivers</vt:lpstr>
      <vt:lpstr>緒論</vt:lpstr>
      <vt:lpstr>緒論</vt:lpstr>
      <vt:lpstr>緒論</vt:lpstr>
      <vt:lpstr>參與者</vt:lpstr>
      <vt:lpstr>問卷/量表</vt:lpstr>
      <vt:lpstr>《工作內容問卷》</vt:lpstr>
      <vt:lpstr>《多維駕駛風格清單》</vt:lpstr>
      <vt:lpstr>程序</vt:lpstr>
      <vt:lpstr>描述性統計以及相關性</vt:lpstr>
      <vt:lpstr>分層迴歸模型</vt:lpstr>
      <vt:lpstr>PowerPoint 簡報</vt:lpstr>
      <vt:lpstr>交互作用</vt:lpstr>
      <vt:lpstr>交互作用</vt:lpstr>
      <vt:lpstr>交互作用</vt:lpstr>
      <vt:lpstr>討論與結論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邱郁茹</dc:creator>
  <cp:lastModifiedBy>邱郁茹</cp:lastModifiedBy>
  <cp:revision>26</cp:revision>
  <dcterms:created xsi:type="dcterms:W3CDTF">2020-07-13T08:30:34Z</dcterms:created>
  <dcterms:modified xsi:type="dcterms:W3CDTF">2020-10-26T04:55:26Z</dcterms:modified>
</cp:coreProperties>
</file>